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charts/chart3.xml" ContentType="application/vnd.openxmlformats-officedocument.drawingml.chart+xml"/>
  <Override PartName="/ppt/theme/themeOverride5.xml" ContentType="application/vnd.openxmlformats-officedocument.themeOverride+xml"/>
  <Override PartName="/ppt/charts/chart4.xml" ContentType="application/vnd.openxmlformats-officedocument.drawingml.chart+xml"/>
  <Override PartName="/ppt/theme/themeOverride6.xml" ContentType="application/vnd.openxmlformats-officedocument.themeOverride+xml"/>
  <Override PartName="/ppt/charts/chart5.xml" ContentType="application/vnd.openxmlformats-officedocument.drawingml.chart+xml"/>
  <Override PartName="/ppt/theme/themeOverride7.xml" ContentType="application/vnd.openxmlformats-officedocument.themeOverride+xml"/>
  <Override PartName="/ppt/charts/chart6.xml" ContentType="application/vnd.openxmlformats-officedocument.drawingml.chart+xml"/>
  <Override PartName="/ppt/theme/themeOverride8.xml" ContentType="application/vnd.openxmlformats-officedocument.themeOverride+xml"/>
  <Override PartName="/ppt/charts/chart7.xml" ContentType="application/vnd.openxmlformats-officedocument.drawingml.chart+xml"/>
  <Override PartName="/ppt/theme/themeOverride9.xml" ContentType="application/vnd.openxmlformats-officedocument.themeOverride+xml"/>
  <Override PartName="/ppt/charts/chart8.xml" ContentType="application/vnd.openxmlformats-officedocument.drawingml.chart+xml"/>
  <Override PartName="/ppt/theme/themeOverride10.xml" ContentType="application/vnd.openxmlformats-officedocument.themeOverride+xml"/>
  <Override PartName="/ppt/charts/chart9.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0" r:id="rId3"/>
    <p:sldMasterId id="2147483792" r:id="rId4"/>
    <p:sldMasterId id="2147483804" r:id="rId5"/>
    <p:sldMasterId id="2147483833" r:id="rId6"/>
  </p:sldMasterIdLst>
  <p:notesMasterIdLst>
    <p:notesMasterId r:id="rId33"/>
  </p:notesMasterIdLst>
  <p:sldIdLst>
    <p:sldId id="271" r:id="rId7"/>
    <p:sldId id="270" r:id="rId8"/>
    <p:sldId id="289" r:id="rId9"/>
    <p:sldId id="274" r:id="rId10"/>
    <p:sldId id="283" r:id="rId11"/>
    <p:sldId id="284" r:id="rId12"/>
    <p:sldId id="285" r:id="rId13"/>
    <p:sldId id="286" r:id="rId14"/>
    <p:sldId id="287" r:id="rId15"/>
    <p:sldId id="288" r:id="rId16"/>
    <p:sldId id="280" r:id="rId17"/>
    <p:sldId id="290" r:id="rId18"/>
    <p:sldId id="292" r:id="rId19"/>
    <p:sldId id="293" r:id="rId20"/>
    <p:sldId id="294" r:id="rId21"/>
    <p:sldId id="295" r:id="rId22"/>
    <p:sldId id="297" r:id="rId23"/>
    <p:sldId id="298" r:id="rId24"/>
    <p:sldId id="299" r:id="rId25"/>
    <p:sldId id="302" r:id="rId26"/>
    <p:sldId id="303" r:id="rId27"/>
    <p:sldId id="300" r:id="rId28"/>
    <p:sldId id="296" r:id="rId29"/>
    <p:sldId id="301" r:id="rId30"/>
    <p:sldId id="291"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8.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9.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info.ncdrc.Test!$B$1</c:f>
              <c:strCache>
                <c:ptCount val="1"/>
                <c:pt idx="0">
                  <c:v>کم تحرکی(شهری- روستای،مرد زن)</c:v>
                </c:pt>
              </c:strCache>
            </c:strRef>
          </c:tx>
          <c:invertIfNegative val="0"/>
          <c:dPt>
            <c:idx val="0"/>
            <c:invertIfNegative val="0"/>
            <c:bubble3D val="0"/>
            <c:spPr>
              <a:solidFill>
                <a:srgbClr val="FF0000"/>
              </a:solidFill>
            </c:spPr>
          </c:dPt>
          <c:dPt>
            <c:idx val="14"/>
            <c:invertIfNegative val="0"/>
            <c:bubble3D val="0"/>
            <c:spPr>
              <a:solidFill>
                <a:srgbClr val="00B050"/>
              </a:solidFill>
            </c:spPr>
          </c:dPt>
          <c:dPt>
            <c:idx val="28"/>
            <c:invertIfNegative val="0"/>
            <c:bubble3D val="0"/>
            <c:spPr>
              <a:solidFill>
                <a:srgbClr val="00B050"/>
              </a:solidFill>
            </c:spPr>
          </c:dPt>
          <c:dPt>
            <c:idx val="30"/>
            <c:invertIfNegative val="0"/>
            <c:bubble3D val="0"/>
            <c:spPr>
              <a:solidFill>
                <a:srgbClr val="92D050"/>
              </a:solidFill>
            </c:spPr>
          </c:dPt>
          <c:dLbls>
            <c:dLbl>
              <c:idx val="0"/>
              <c:layout>
                <c:manualLayout>
                  <c:x val="0"/>
                  <c:y val="-4.5080184569361366E-2"/>
                </c:manualLayout>
              </c:layout>
              <c:spPr>
                <a:solidFill>
                  <a:schemeClr val="accent6">
                    <a:lumMod val="60000"/>
                    <a:lumOff val="40000"/>
                  </a:schemeClr>
                </a:solidFill>
              </c:spPr>
              <c:txPr>
                <a:bodyPr/>
                <a:lstStyle/>
                <a:p>
                  <a:pPr>
                    <a:defRPr sz="1100" b="1">
                      <a:cs typeface="B Titr" pitchFamily="2" charset="-78"/>
                    </a:defRPr>
                  </a:pPr>
                  <a:endParaRPr lang="en-US"/>
                </a:p>
              </c:txPr>
              <c:showLegendKey val="0"/>
              <c:showVal val="1"/>
              <c:showCatName val="0"/>
              <c:showSerName val="0"/>
              <c:showPercent val="0"/>
              <c:showBubbleSize val="0"/>
            </c:dLbl>
            <c:dLbl>
              <c:idx val="2"/>
              <c:layout>
                <c:manualLayout>
                  <c:x val="2.8188862269773849E-3"/>
                  <c:y val="-4.1612478064025876E-2"/>
                </c:manualLayout>
              </c:layout>
              <c:showLegendKey val="0"/>
              <c:showVal val="1"/>
              <c:showCatName val="0"/>
              <c:showSerName val="0"/>
              <c:showPercent val="0"/>
              <c:showBubbleSize val="0"/>
            </c:dLbl>
            <c:dLbl>
              <c:idx val="4"/>
              <c:layout>
                <c:manualLayout>
                  <c:x val="0"/>
                  <c:y val="-4.5080184569361366E-2"/>
                </c:manualLayout>
              </c:layout>
              <c:showLegendKey val="0"/>
              <c:showVal val="1"/>
              <c:showCatName val="0"/>
              <c:showSerName val="0"/>
              <c:showPercent val="0"/>
              <c:showBubbleSize val="0"/>
            </c:dLbl>
            <c:dLbl>
              <c:idx val="6"/>
              <c:layout>
                <c:manualLayout>
                  <c:x val="0"/>
                  <c:y val="-3.8144771558690387E-2"/>
                </c:manualLayout>
              </c:layout>
              <c:showLegendKey val="0"/>
              <c:showVal val="1"/>
              <c:showCatName val="0"/>
              <c:showSerName val="0"/>
              <c:showPercent val="0"/>
              <c:showBubbleSize val="0"/>
            </c:dLbl>
            <c:dLbl>
              <c:idx val="8"/>
              <c:layout>
                <c:manualLayout>
                  <c:x val="0"/>
                  <c:y val="-3.4677065053354897E-2"/>
                </c:manualLayout>
              </c:layout>
              <c:showLegendKey val="0"/>
              <c:showVal val="1"/>
              <c:showCatName val="0"/>
              <c:showSerName val="0"/>
              <c:showPercent val="0"/>
              <c:showBubbleSize val="0"/>
            </c:dLbl>
            <c:dLbl>
              <c:idx val="10"/>
              <c:layout>
                <c:manualLayout>
                  <c:x val="0"/>
                  <c:y val="-5.2015597580032345E-2"/>
                </c:manualLayout>
              </c:layout>
              <c:showLegendKey val="0"/>
              <c:showVal val="1"/>
              <c:showCatName val="0"/>
              <c:showSerName val="0"/>
              <c:showPercent val="0"/>
              <c:showBubbleSize val="0"/>
            </c:dLbl>
            <c:dLbl>
              <c:idx val="12"/>
              <c:layout>
                <c:manualLayout>
                  <c:x val="0"/>
                  <c:y val="-5.2015597580032345E-2"/>
                </c:manualLayout>
              </c:layout>
              <c:showLegendKey val="0"/>
              <c:showVal val="1"/>
              <c:showCatName val="0"/>
              <c:showSerName val="0"/>
              <c:showPercent val="0"/>
              <c:showBubbleSize val="0"/>
            </c:dLbl>
            <c:dLbl>
              <c:idx val="14"/>
              <c:layout>
                <c:manualLayout>
                  <c:x val="-2.8188862269773849E-3"/>
                  <c:y val="-6.2418717096038814E-2"/>
                </c:manualLayout>
              </c:layout>
              <c:spPr>
                <a:solidFill>
                  <a:schemeClr val="accent3">
                    <a:lumMod val="60000"/>
                    <a:lumOff val="40000"/>
                  </a:schemeClr>
                </a:solidFill>
              </c:spPr>
              <c:txPr>
                <a:bodyPr/>
                <a:lstStyle/>
                <a:p>
                  <a:pPr>
                    <a:defRPr sz="1100" b="1">
                      <a:cs typeface="B Titr" pitchFamily="2" charset="-78"/>
                    </a:defRPr>
                  </a:pPr>
                  <a:endParaRPr lang="en-US"/>
                </a:p>
              </c:txPr>
              <c:showLegendKey val="0"/>
              <c:showVal val="1"/>
              <c:showCatName val="0"/>
              <c:showSerName val="0"/>
              <c:showPercent val="0"/>
              <c:showBubbleSize val="0"/>
            </c:dLbl>
            <c:dLbl>
              <c:idx val="16"/>
              <c:layout>
                <c:manualLayout>
                  <c:x val="-1.4094431134886924E-3"/>
                  <c:y val="-5.201559758003238E-2"/>
                </c:manualLayout>
              </c:layout>
              <c:showLegendKey val="0"/>
              <c:showVal val="1"/>
              <c:showCatName val="0"/>
              <c:showSerName val="0"/>
              <c:showPercent val="0"/>
              <c:showBubbleSize val="0"/>
            </c:dLbl>
            <c:dLbl>
              <c:idx val="18"/>
              <c:layout>
                <c:manualLayout>
                  <c:x val="-4.2283293404660775E-3"/>
                  <c:y val="-5.8951010590703325E-2"/>
                </c:manualLayout>
              </c:layout>
              <c:showLegendKey val="0"/>
              <c:showVal val="1"/>
              <c:showCatName val="0"/>
              <c:showSerName val="0"/>
              <c:showPercent val="0"/>
              <c:showBubbleSize val="0"/>
            </c:dLbl>
            <c:dLbl>
              <c:idx val="20"/>
              <c:layout>
                <c:manualLayout>
                  <c:x val="-2.8188862269773849E-3"/>
                  <c:y val="-6.2418717096038814E-2"/>
                </c:manualLayout>
              </c:layout>
              <c:showLegendKey val="0"/>
              <c:showVal val="1"/>
              <c:showCatName val="0"/>
              <c:showSerName val="0"/>
              <c:showPercent val="0"/>
              <c:showBubbleSize val="0"/>
            </c:dLbl>
            <c:dLbl>
              <c:idx val="22"/>
              <c:layout>
                <c:manualLayout>
                  <c:x val="-1.4094431134886924E-3"/>
                  <c:y val="-7.2821836612045276E-2"/>
                </c:manualLayout>
              </c:layout>
              <c:showLegendKey val="0"/>
              <c:showVal val="1"/>
              <c:showCatName val="0"/>
              <c:showSerName val="0"/>
              <c:showPercent val="0"/>
              <c:showBubbleSize val="0"/>
            </c:dLbl>
            <c:dLbl>
              <c:idx val="24"/>
              <c:layout>
                <c:manualLayout>
                  <c:x val="-4.2283293404660775E-3"/>
                  <c:y val="-5.2015597580032345E-2"/>
                </c:manualLayout>
              </c:layout>
              <c:showLegendKey val="0"/>
              <c:showVal val="1"/>
              <c:showCatName val="0"/>
              <c:showSerName val="0"/>
              <c:showPercent val="0"/>
              <c:showBubbleSize val="0"/>
            </c:dLbl>
            <c:dLbl>
              <c:idx val="26"/>
              <c:layout>
                <c:manualLayout>
                  <c:x val="-1.4094431134887959E-3"/>
                  <c:y val="-6.5886423601374339E-2"/>
                </c:manualLayout>
              </c:layout>
              <c:showLegendKey val="0"/>
              <c:showVal val="1"/>
              <c:showCatName val="0"/>
              <c:showSerName val="0"/>
              <c:showPercent val="0"/>
              <c:showBubbleSize val="0"/>
            </c:dLbl>
            <c:dLbl>
              <c:idx val="28"/>
              <c:layout>
                <c:manualLayout>
                  <c:x val="-1.4094431134887959E-3"/>
                  <c:y val="-6.2418717096038814E-2"/>
                </c:manualLayout>
              </c:layout>
              <c:spPr>
                <a:solidFill>
                  <a:schemeClr val="accent3">
                    <a:lumMod val="60000"/>
                    <a:lumOff val="40000"/>
                  </a:schemeClr>
                </a:solidFill>
              </c:spPr>
              <c:txPr>
                <a:bodyPr/>
                <a:lstStyle/>
                <a:p>
                  <a:pPr>
                    <a:defRPr sz="1100" b="1">
                      <a:cs typeface="B Titr" pitchFamily="2" charset="-78"/>
                    </a:defRPr>
                  </a:pPr>
                  <a:endParaRPr lang="en-US"/>
                </a:p>
              </c:txPr>
              <c:showLegendKey val="0"/>
              <c:showVal val="1"/>
              <c:showCatName val="0"/>
              <c:showSerName val="0"/>
              <c:showPercent val="0"/>
              <c:showBubbleSize val="0"/>
            </c:dLbl>
            <c:dLbl>
              <c:idx val="30"/>
              <c:layout>
                <c:manualLayout>
                  <c:x val="0"/>
                  <c:y val="-4.5080184569361366E-2"/>
                </c:manualLayout>
              </c:layout>
              <c:spPr>
                <a:solidFill>
                  <a:schemeClr val="accent3">
                    <a:lumMod val="60000"/>
                    <a:lumOff val="40000"/>
                  </a:schemeClr>
                </a:solidFill>
              </c:spPr>
              <c:txPr>
                <a:bodyPr/>
                <a:lstStyle/>
                <a:p>
                  <a:pPr>
                    <a:defRPr sz="1100" b="1">
                      <a:cs typeface="B Titr" pitchFamily="2" charset="-78"/>
                    </a:defRPr>
                  </a:pPr>
                  <a:endParaRPr lang="en-US"/>
                </a:p>
              </c:txPr>
              <c:showLegendKey val="0"/>
              <c:showVal val="1"/>
              <c:showCatName val="0"/>
              <c:showSerName val="0"/>
              <c:showPercent val="0"/>
              <c:showBubbleSize val="0"/>
            </c:dLbl>
            <c:txPr>
              <a:bodyPr/>
              <a:lstStyle/>
              <a:p>
                <a:pPr>
                  <a:defRPr sz="1100" b="1">
                    <a:cs typeface="B Titr" pitchFamily="2" charset="-78"/>
                  </a:defRPr>
                </a:pPr>
                <a:endParaRPr lang="en-US"/>
              </a:p>
            </c:txPr>
            <c:showLegendKey val="0"/>
            <c:showVal val="1"/>
            <c:showCatName val="0"/>
            <c:showSerName val="0"/>
            <c:showPercent val="0"/>
            <c:showBubbleSize val="0"/>
            <c:showLeaderLines val="0"/>
          </c:dLbls>
          <c:cat>
            <c:strRef>
              <c:f>info.ncdrc.Test!$A$2:$A$32</c:f>
              <c:strCache>
                <c:ptCount val="31"/>
                <c:pt idx="0">
                  <c:v>Bushehr</c:v>
                </c:pt>
                <c:pt idx="1">
                  <c:v>Yazd</c:v>
                </c:pt>
                <c:pt idx="2">
                  <c:v>Sistan and Baluchistan</c:v>
                </c:pt>
                <c:pt idx="3">
                  <c:v>Hormozgan</c:v>
                </c:pt>
                <c:pt idx="4">
                  <c:v>Chahar Mahaal and Bakhtiari</c:v>
                </c:pt>
                <c:pt idx="5">
                  <c:v>Ardabil</c:v>
                </c:pt>
                <c:pt idx="6">
                  <c:v>Kermanshah</c:v>
                </c:pt>
                <c:pt idx="7">
                  <c:v>Alborz</c:v>
                </c:pt>
                <c:pt idx="8">
                  <c:v>Semnan</c:v>
                </c:pt>
                <c:pt idx="9">
                  <c:v>Kerman</c:v>
                </c:pt>
                <c:pt idx="10">
                  <c:v>Golestan</c:v>
                </c:pt>
                <c:pt idx="11">
                  <c:v>Khuzestan</c:v>
                </c:pt>
                <c:pt idx="12">
                  <c:v>Fars</c:v>
                </c:pt>
                <c:pt idx="13">
                  <c:v>Isfahan</c:v>
                </c:pt>
                <c:pt idx="14">
                  <c:v>National</c:v>
                </c:pt>
                <c:pt idx="15">
                  <c:v>Hamadan</c:v>
                </c:pt>
                <c:pt idx="16">
                  <c:v>Markazi</c:v>
                </c:pt>
                <c:pt idx="17">
                  <c:v>Tehran</c:v>
                </c:pt>
                <c:pt idx="18">
                  <c:v>Ilam</c:v>
                </c:pt>
                <c:pt idx="19">
                  <c:v>Qazvin</c:v>
                </c:pt>
                <c:pt idx="20">
                  <c:v>Khorasan, Razavi</c:v>
                </c:pt>
                <c:pt idx="21">
                  <c:v>Mazandaran</c:v>
                </c:pt>
                <c:pt idx="22">
                  <c:v>Lorestan</c:v>
                </c:pt>
                <c:pt idx="23">
                  <c:v>Azerbaijan, West</c:v>
                </c:pt>
                <c:pt idx="24">
                  <c:v>Azerbaijan, East</c:v>
                </c:pt>
                <c:pt idx="25">
                  <c:v>Kurdistan</c:v>
                </c:pt>
                <c:pt idx="26">
                  <c:v>Khorasan, North</c:v>
                </c:pt>
                <c:pt idx="27">
                  <c:v>Gilan</c:v>
                </c:pt>
                <c:pt idx="28">
                  <c:v>Khorasan, South</c:v>
                </c:pt>
                <c:pt idx="29">
                  <c:v>Kohgiluyeh and Boyer-Ahmad</c:v>
                </c:pt>
                <c:pt idx="30">
                  <c:v>Zanjan</c:v>
                </c:pt>
              </c:strCache>
            </c:strRef>
          </c:cat>
          <c:val>
            <c:numRef>
              <c:f>info.ncdrc.Test!$B$2:$B$32</c:f>
              <c:numCache>
                <c:formatCode>General</c:formatCode>
                <c:ptCount val="31"/>
                <c:pt idx="0">
                  <c:v>70.180000000000007</c:v>
                </c:pt>
                <c:pt idx="1">
                  <c:v>65.849999999999994</c:v>
                </c:pt>
                <c:pt idx="2">
                  <c:v>65.28</c:v>
                </c:pt>
                <c:pt idx="3">
                  <c:v>63.87</c:v>
                </c:pt>
                <c:pt idx="4">
                  <c:v>63.25</c:v>
                </c:pt>
                <c:pt idx="5">
                  <c:v>63.24</c:v>
                </c:pt>
                <c:pt idx="6">
                  <c:v>62.86</c:v>
                </c:pt>
                <c:pt idx="7">
                  <c:v>62.73</c:v>
                </c:pt>
                <c:pt idx="8">
                  <c:v>62.64</c:v>
                </c:pt>
                <c:pt idx="9">
                  <c:v>59.33</c:v>
                </c:pt>
                <c:pt idx="10">
                  <c:v>58.81</c:v>
                </c:pt>
                <c:pt idx="11">
                  <c:v>57.99</c:v>
                </c:pt>
                <c:pt idx="12">
                  <c:v>57.77</c:v>
                </c:pt>
                <c:pt idx="13">
                  <c:v>56.56</c:v>
                </c:pt>
                <c:pt idx="14">
                  <c:v>55.6</c:v>
                </c:pt>
                <c:pt idx="15">
                  <c:v>55.51</c:v>
                </c:pt>
                <c:pt idx="16">
                  <c:v>55.33</c:v>
                </c:pt>
                <c:pt idx="17">
                  <c:v>55.32</c:v>
                </c:pt>
                <c:pt idx="18">
                  <c:v>55.2</c:v>
                </c:pt>
                <c:pt idx="19">
                  <c:v>54.78</c:v>
                </c:pt>
                <c:pt idx="20">
                  <c:v>53.49</c:v>
                </c:pt>
                <c:pt idx="21">
                  <c:v>49.81</c:v>
                </c:pt>
                <c:pt idx="22">
                  <c:v>49.71</c:v>
                </c:pt>
                <c:pt idx="23">
                  <c:v>49.59</c:v>
                </c:pt>
                <c:pt idx="24">
                  <c:v>49.35</c:v>
                </c:pt>
                <c:pt idx="25">
                  <c:v>47.06</c:v>
                </c:pt>
                <c:pt idx="26">
                  <c:v>46.18</c:v>
                </c:pt>
                <c:pt idx="27">
                  <c:v>45.55</c:v>
                </c:pt>
                <c:pt idx="28">
                  <c:v>45.51</c:v>
                </c:pt>
                <c:pt idx="29">
                  <c:v>42.75</c:v>
                </c:pt>
                <c:pt idx="30">
                  <c:v>41.67</c:v>
                </c:pt>
              </c:numCache>
            </c:numRef>
          </c:val>
        </c:ser>
        <c:dLbls>
          <c:showLegendKey val="0"/>
          <c:showVal val="0"/>
          <c:showCatName val="0"/>
          <c:showSerName val="0"/>
          <c:showPercent val="0"/>
          <c:showBubbleSize val="0"/>
        </c:dLbls>
        <c:gapWidth val="150"/>
        <c:axId val="23249664"/>
        <c:axId val="23251200"/>
      </c:barChart>
      <c:catAx>
        <c:axId val="23249664"/>
        <c:scaling>
          <c:orientation val="minMax"/>
        </c:scaling>
        <c:delete val="0"/>
        <c:axPos val="b"/>
        <c:majorTickMark val="out"/>
        <c:minorTickMark val="none"/>
        <c:tickLblPos val="nextTo"/>
        <c:crossAx val="23251200"/>
        <c:crosses val="autoZero"/>
        <c:auto val="1"/>
        <c:lblAlgn val="ctr"/>
        <c:lblOffset val="100"/>
        <c:noMultiLvlLbl val="0"/>
      </c:catAx>
      <c:valAx>
        <c:axId val="23251200"/>
        <c:scaling>
          <c:orientation val="minMax"/>
        </c:scaling>
        <c:delete val="0"/>
        <c:axPos val="l"/>
        <c:majorGridlines/>
        <c:numFmt formatCode="General" sourceLinked="1"/>
        <c:majorTickMark val="out"/>
        <c:minorTickMark val="none"/>
        <c:tickLblPos val="nextTo"/>
        <c:crossAx val="2324966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info.ncdrc.Test!$B$1</c:f>
              <c:strCache>
                <c:ptCount val="1"/>
                <c:pt idx="0">
                  <c:v>شیوع کم تحرکی استان</c:v>
                </c:pt>
              </c:strCache>
            </c:strRef>
          </c:tx>
          <c:invertIfNegative val="0"/>
          <c:dLbls>
            <c:showLegendKey val="0"/>
            <c:showVal val="1"/>
            <c:showCatName val="0"/>
            <c:showSerName val="0"/>
            <c:showPercent val="0"/>
            <c:showBubbleSize val="0"/>
            <c:showLeaderLines val="0"/>
          </c:dLbls>
          <c:cat>
            <c:strRef>
              <c:f>info.ncdrc.Test!$A$2:$A$4</c:f>
              <c:strCache>
                <c:ptCount val="3"/>
                <c:pt idx="0">
                  <c:v>Urban</c:v>
                </c:pt>
                <c:pt idx="1">
                  <c:v>Both</c:v>
                </c:pt>
                <c:pt idx="2">
                  <c:v>Rural</c:v>
                </c:pt>
              </c:strCache>
            </c:strRef>
          </c:cat>
          <c:val>
            <c:numRef>
              <c:f>info.ncdrc.Test!$B$2:$B$4</c:f>
              <c:numCache>
                <c:formatCode>General</c:formatCode>
                <c:ptCount val="3"/>
                <c:pt idx="0">
                  <c:v>49.74</c:v>
                </c:pt>
                <c:pt idx="1">
                  <c:v>45.51</c:v>
                </c:pt>
                <c:pt idx="2">
                  <c:v>39.380000000000003</c:v>
                </c:pt>
              </c:numCache>
            </c:numRef>
          </c:val>
        </c:ser>
        <c:dLbls>
          <c:showLegendKey val="0"/>
          <c:showVal val="0"/>
          <c:showCatName val="0"/>
          <c:showSerName val="0"/>
          <c:showPercent val="0"/>
          <c:showBubbleSize val="0"/>
        </c:dLbls>
        <c:gapWidth val="150"/>
        <c:axId val="21940480"/>
        <c:axId val="21946368"/>
      </c:barChart>
      <c:catAx>
        <c:axId val="21940480"/>
        <c:scaling>
          <c:orientation val="minMax"/>
        </c:scaling>
        <c:delete val="0"/>
        <c:axPos val="b"/>
        <c:majorTickMark val="out"/>
        <c:minorTickMark val="none"/>
        <c:tickLblPos val="nextTo"/>
        <c:crossAx val="21946368"/>
        <c:crosses val="autoZero"/>
        <c:auto val="1"/>
        <c:lblAlgn val="ctr"/>
        <c:lblOffset val="100"/>
        <c:noMultiLvlLbl val="0"/>
      </c:catAx>
      <c:valAx>
        <c:axId val="21946368"/>
        <c:scaling>
          <c:orientation val="minMax"/>
        </c:scaling>
        <c:delete val="0"/>
        <c:axPos val="l"/>
        <c:majorGridlines/>
        <c:numFmt formatCode="General" sourceLinked="1"/>
        <c:majorTickMark val="out"/>
        <c:minorTickMark val="none"/>
        <c:tickLblPos val="nextTo"/>
        <c:crossAx val="2194048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info.ncdrc.Test!$B$1</c:f>
              <c:strCache>
                <c:ptCount val="1"/>
                <c:pt idx="0">
                  <c:v>شیوع کم تحرکی کشوری</c:v>
                </c:pt>
              </c:strCache>
            </c:strRef>
          </c:tx>
          <c:invertIfNegative val="0"/>
          <c:dLbls>
            <c:showLegendKey val="0"/>
            <c:showVal val="1"/>
            <c:showCatName val="0"/>
            <c:showSerName val="0"/>
            <c:showPercent val="0"/>
            <c:showBubbleSize val="0"/>
            <c:showLeaderLines val="0"/>
          </c:dLbls>
          <c:cat>
            <c:strRef>
              <c:f>info.ncdrc.Test!$A$2:$A$4</c:f>
              <c:strCache>
                <c:ptCount val="3"/>
                <c:pt idx="0">
                  <c:v>Urban</c:v>
                </c:pt>
                <c:pt idx="1">
                  <c:v>Both</c:v>
                </c:pt>
                <c:pt idx="2">
                  <c:v>Rural</c:v>
                </c:pt>
              </c:strCache>
            </c:strRef>
          </c:cat>
          <c:val>
            <c:numRef>
              <c:f>info.ncdrc.Test!$B$2:$B$4</c:f>
              <c:numCache>
                <c:formatCode>General</c:formatCode>
                <c:ptCount val="3"/>
                <c:pt idx="0">
                  <c:v>57.91</c:v>
                </c:pt>
                <c:pt idx="1">
                  <c:v>55.6</c:v>
                </c:pt>
                <c:pt idx="2">
                  <c:v>49.35</c:v>
                </c:pt>
              </c:numCache>
            </c:numRef>
          </c:val>
        </c:ser>
        <c:dLbls>
          <c:showLegendKey val="0"/>
          <c:showVal val="0"/>
          <c:showCatName val="0"/>
          <c:showSerName val="0"/>
          <c:showPercent val="0"/>
          <c:showBubbleSize val="0"/>
        </c:dLbls>
        <c:gapWidth val="150"/>
        <c:axId val="23302144"/>
        <c:axId val="23303680"/>
      </c:barChart>
      <c:catAx>
        <c:axId val="23302144"/>
        <c:scaling>
          <c:orientation val="minMax"/>
        </c:scaling>
        <c:delete val="0"/>
        <c:axPos val="b"/>
        <c:majorTickMark val="out"/>
        <c:minorTickMark val="none"/>
        <c:tickLblPos val="nextTo"/>
        <c:crossAx val="23303680"/>
        <c:crosses val="autoZero"/>
        <c:auto val="1"/>
        <c:lblAlgn val="ctr"/>
        <c:lblOffset val="100"/>
        <c:noMultiLvlLbl val="0"/>
      </c:catAx>
      <c:valAx>
        <c:axId val="23303680"/>
        <c:scaling>
          <c:orientation val="minMax"/>
        </c:scaling>
        <c:delete val="0"/>
        <c:axPos val="l"/>
        <c:majorGridlines/>
        <c:numFmt formatCode="General" sourceLinked="1"/>
        <c:majorTickMark val="out"/>
        <c:minorTickMark val="none"/>
        <c:tickLblPos val="nextTo"/>
        <c:crossAx val="2330214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579364246135908E-2"/>
          <c:y val="0.12585106859849485"/>
          <c:w val="0.94719841353164191"/>
          <c:h val="0.50855741234776575"/>
        </c:manualLayout>
      </c:layout>
      <c:barChart>
        <c:barDir val="col"/>
        <c:grouping val="clustered"/>
        <c:varyColors val="0"/>
        <c:ser>
          <c:idx val="0"/>
          <c:order val="0"/>
          <c:tx>
            <c:strRef>
              <c:f>info.ncdrc.Test!$B$1</c:f>
              <c:strCache>
                <c:ptCount val="1"/>
                <c:pt idx="0">
                  <c:v>شیوع چاقی</c:v>
                </c:pt>
              </c:strCache>
            </c:strRef>
          </c:tx>
          <c:invertIfNegative val="0"/>
          <c:dPt>
            <c:idx val="0"/>
            <c:invertIfNegative val="0"/>
            <c:bubble3D val="0"/>
            <c:spPr>
              <a:solidFill>
                <a:srgbClr val="C00000"/>
              </a:solidFill>
            </c:spPr>
          </c:dPt>
          <c:dPt>
            <c:idx val="14"/>
            <c:invertIfNegative val="0"/>
            <c:bubble3D val="0"/>
            <c:spPr>
              <a:solidFill>
                <a:srgbClr val="00B050"/>
              </a:solidFill>
            </c:spPr>
          </c:dPt>
          <c:dPt>
            <c:idx val="26"/>
            <c:invertIfNegative val="0"/>
            <c:bubble3D val="0"/>
            <c:spPr>
              <a:solidFill>
                <a:srgbClr val="00B050"/>
              </a:solidFill>
            </c:spPr>
          </c:dPt>
          <c:dPt>
            <c:idx val="30"/>
            <c:invertIfNegative val="0"/>
            <c:bubble3D val="0"/>
            <c:spPr>
              <a:solidFill>
                <a:srgbClr val="92D050"/>
              </a:solidFill>
            </c:spPr>
          </c:dPt>
          <c:dLbls>
            <c:dLbl>
              <c:idx val="0"/>
              <c:spPr>
                <a:solidFill>
                  <a:schemeClr val="accent3">
                    <a:lumMod val="60000"/>
                    <a:lumOff val="40000"/>
                  </a:schemeClr>
                </a:solidFill>
              </c:spPr>
              <c:txPr>
                <a:bodyPr/>
                <a:lstStyle/>
                <a:p>
                  <a:pPr>
                    <a:defRPr sz="1100" b="1">
                      <a:cs typeface="B Titr" pitchFamily="2" charset="-78"/>
                    </a:defRPr>
                  </a:pPr>
                  <a:endParaRPr lang="en-US"/>
                </a:p>
              </c:txPr>
              <c:showLegendKey val="0"/>
              <c:showVal val="1"/>
              <c:showCatName val="0"/>
              <c:showSerName val="0"/>
              <c:showPercent val="0"/>
              <c:showBubbleSize val="0"/>
            </c:dLbl>
            <c:dLbl>
              <c:idx val="3"/>
              <c:layout>
                <c:manualLayout>
                  <c:x val="0"/>
                  <c:y val="-4.3279228617872201E-2"/>
                </c:manualLayout>
              </c:layout>
              <c:showLegendKey val="0"/>
              <c:showVal val="1"/>
              <c:showCatName val="0"/>
              <c:showSerName val="0"/>
              <c:showPercent val="0"/>
              <c:showBubbleSize val="0"/>
            </c:dLbl>
            <c:dLbl>
              <c:idx val="5"/>
              <c:layout>
                <c:manualLayout>
                  <c:x val="0"/>
                  <c:y val="-5.6595914346448256E-2"/>
                </c:manualLayout>
              </c:layout>
              <c:showLegendKey val="0"/>
              <c:showVal val="1"/>
              <c:showCatName val="0"/>
              <c:showSerName val="0"/>
              <c:showPercent val="0"/>
              <c:showBubbleSize val="0"/>
            </c:dLbl>
            <c:dLbl>
              <c:idx val="7"/>
              <c:layout>
                <c:manualLayout>
                  <c:x val="-1.1851851851851852E-3"/>
                  <c:y val="-3.6620885753584201E-2"/>
                </c:manualLayout>
              </c:layout>
              <c:showLegendKey val="0"/>
              <c:showVal val="1"/>
              <c:showCatName val="0"/>
              <c:showSerName val="0"/>
              <c:showPercent val="0"/>
              <c:showBubbleSize val="0"/>
            </c:dLbl>
            <c:dLbl>
              <c:idx val="9"/>
              <c:layout>
                <c:manualLayout>
                  <c:x val="0"/>
                  <c:y val="-4.6608400050016215E-2"/>
                </c:manualLayout>
              </c:layout>
              <c:showLegendKey val="0"/>
              <c:showVal val="1"/>
              <c:showCatName val="0"/>
              <c:showSerName val="0"/>
              <c:showPercent val="0"/>
              <c:showBubbleSize val="0"/>
            </c:dLbl>
            <c:dLbl>
              <c:idx val="11"/>
              <c:layout>
                <c:manualLayout>
                  <c:x val="0"/>
                  <c:y val="-4.9937571482160201E-2"/>
                </c:manualLayout>
              </c:layout>
              <c:showLegendKey val="0"/>
              <c:showVal val="1"/>
              <c:showCatName val="0"/>
              <c:showSerName val="0"/>
              <c:showPercent val="0"/>
              <c:showBubbleSize val="0"/>
            </c:dLbl>
            <c:dLbl>
              <c:idx val="13"/>
              <c:layout>
                <c:manualLayout>
                  <c:x val="0"/>
                  <c:y val="-6.6583428642880305E-2"/>
                </c:manualLayout>
              </c:layout>
              <c:showLegendKey val="0"/>
              <c:showVal val="1"/>
              <c:showCatName val="0"/>
              <c:showSerName val="0"/>
              <c:showPercent val="0"/>
              <c:showBubbleSize val="0"/>
            </c:dLbl>
            <c:dLbl>
              <c:idx val="14"/>
              <c:spPr>
                <a:solidFill>
                  <a:schemeClr val="accent3">
                    <a:lumMod val="60000"/>
                    <a:lumOff val="40000"/>
                  </a:schemeClr>
                </a:solidFill>
              </c:spPr>
              <c:txPr>
                <a:bodyPr/>
                <a:lstStyle/>
                <a:p>
                  <a:pPr>
                    <a:defRPr sz="1100" b="1">
                      <a:cs typeface="B Titr" pitchFamily="2" charset="-78"/>
                    </a:defRPr>
                  </a:pPr>
                  <a:endParaRPr lang="en-US"/>
                </a:p>
              </c:txPr>
              <c:showLegendKey val="0"/>
              <c:showVal val="1"/>
              <c:showCatName val="0"/>
              <c:showSerName val="0"/>
              <c:showPercent val="0"/>
              <c:showBubbleSize val="0"/>
            </c:dLbl>
            <c:dLbl>
              <c:idx val="15"/>
              <c:layout>
                <c:manualLayout>
                  <c:x val="0"/>
                  <c:y val="-7.3241771507168332E-2"/>
                </c:manualLayout>
              </c:layout>
              <c:showLegendKey val="0"/>
              <c:showVal val="1"/>
              <c:showCatName val="0"/>
              <c:showSerName val="0"/>
              <c:showPercent val="0"/>
              <c:showBubbleSize val="0"/>
            </c:dLbl>
            <c:dLbl>
              <c:idx val="17"/>
              <c:layout>
                <c:manualLayout>
                  <c:x val="-1.1851851851851852E-3"/>
                  <c:y val="-7.3241771507168332E-2"/>
                </c:manualLayout>
              </c:layout>
              <c:showLegendKey val="0"/>
              <c:showVal val="1"/>
              <c:showCatName val="0"/>
              <c:showSerName val="0"/>
              <c:showPercent val="0"/>
              <c:showBubbleSize val="0"/>
            </c:dLbl>
            <c:dLbl>
              <c:idx val="19"/>
              <c:layout>
                <c:manualLayout>
                  <c:x val="-2.3703703703703703E-3"/>
                  <c:y val="-7.324177150716836E-2"/>
                </c:manualLayout>
              </c:layout>
              <c:showLegendKey val="0"/>
              <c:showVal val="1"/>
              <c:showCatName val="0"/>
              <c:showSerName val="0"/>
              <c:showPercent val="0"/>
              <c:showBubbleSize val="0"/>
            </c:dLbl>
            <c:dLbl>
              <c:idx val="21"/>
              <c:layout>
                <c:manualLayout>
                  <c:x val="2.3703703703703703E-3"/>
                  <c:y val="-7.990011437145636E-2"/>
                </c:manualLayout>
              </c:layout>
              <c:showLegendKey val="0"/>
              <c:showVal val="1"/>
              <c:showCatName val="0"/>
              <c:showSerName val="0"/>
              <c:showPercent val="0"/>
              <c:showBubbleSize val="0"/>
            </c:dLbl>
            <c:dLbl>
              <c:idx val="23"/>
              <c:layout>
                <c:manualLayout>
                  <c:x val="-1.1851851851851852E-3"/>
                  <c:y val="-8.3229285803600381E-2"/>
                </c:manualLayout>
              </c:layout>
              <c:showLegendKey val="0"/>
              <c:showVal val="1"/>
              <c:showCatName val="0"/>
              <c:showSerName val="0"/>
              <c:showPercent val="0"/>
              <c:showBubbleSize val="0"/>
            </c:dLbl>
            <c:dLbl>
              <c:idx val="25"/>
              <c:layout>
                <c:manualLayout>
                  <c:x val="-3.5555555555555557E-3"/>
                  <c:y val="-9.6545971532176436E-2"/>
                </c:manualLayout>
              </c:layout>
              <c:showLegendKey val="0"/>
              <c:showVal val="1"/>
              <c:showCatName val="0"/>
              <c:showSerName val="0"/>
              <c:showPercent val="0"/>
              <c:showBubbleSize val="0"/>
            </c:dLbl>
            <c:dLbl>
              <c:idx val="26"/>
              <c:spPr>
                <a:solidFill>
                  <a:schemeClr val="accent3">
                    <a:lumMod val="60000"/>
                    <a:lumOff val="40000"/>
                  </a:schemeClr>
                </a:solidFill>
              </c:spPr>
              <c:txPr>
                <a:bodyPr/>
                <a:lstStyle/>
                <a:p>
                  <a:pPr>
                    <a:defRPr sz="1100" b="1">
                      <a:cs typeface="B Titr" pitchFamily="2" charset="-78"/>
                    </a:defRPr>
                  </a:pPr>
                  <a:endParaRPr lang="en-US"/>
                </a:p>
              </c:txPr>
              <c:showLegendKey val="0"/>
              <c:showVal val="1"/>
              <c:showCatName val="0"/>
              <c:showSerName val="0"/>
              <c:showPercent val="0"/>
              <c:showBubbleSize val="0"/>
            </c:dLbl>
            <c:dLbl>
              <c:idx val="27"/>
              <c:layout>
                <c:manualLayout>
                  <c:x val="-3.5555555555555557E-3"/>
                  <c:y val="-0.11985017155718455"/>
                </c:manualLayout>
              </c:layout>
              <c:showLegendKey val="0"/>
              <c:showVal val="1"/>
              <c:showCatName val="0"/>
              <c:showSerName val="0"/>
              <c:showPercent val="0"/>
              <c:showBubbleSize val="0"/>
            </c:dLbl>
            <c:dLbl>
              <c:idx val="29"/>
              <c:layout>
                <c:manualLayout>
                  <c:x val="-1.1851851851851852E-3"/>
                  <c:y val="-0.10653348582860848"/>
                </c:manualLayout>
              </c:layout>
              <c:showLegendKey val="0"/>
              <c:showVal val="1"/>
              <c:showCatName val="0"/>
              <c:showSerName val="0"/>
              <c:showPercent val="0"/>
              <c:showBubbleSize val="0"/>
            </c:dLbl>
            <c:dLbl>
              <c:idx val="30"/>
              <c:spPr>
                <a:solidFill>
                  <a:schemeClr val="accent3">
                    <a:lumMod val="60000"/>
                    <a:lumOff val="40000"/>
                  </a:schemeClr>
                </a:solidFill>
              </c:spPr>
              <c:txPr>
                <a:bodyPr/>
                <a:lstStyle/>
                <a:p>
                  <a:pPr>
                    <a:defRPr sz="1100" b="1">
                      <a:cs typeface="B Titr" pitchFamily="2" charset="-78"/>
                    </a:defRPr>
                  </a:pPr>
                  <a:endParaRPr lang="en-US"/>
                </a:p>
              </c:txPr>
              <c:showLegendKey val="0"/>
              <c:showVal val="1"/>
              <c:showCatName val="0"/>
              <c:showSerName val="0"/>
              <c:showPercent val="0"/>
              <c:showBubbleSize val="0"/>
            </c:dLbl>
            <c:txPr>
              <a:bodyPr/>
              <a:lstStyle/>
              <a:p>
                <a:pPr>
                  <a:defRPr sz="1100" b="1">
                    <a:cs typeface="B Titr" pitchFamily="2" charset="-78"/>
                  </a:defRPr>
                </a:pPr>
                <a:endParaRPr lang="en-US"/>
              </a:p>
            </c:txPr>
            <c:showLegendKey val="0"/>
            <c:showVal val="1"/>
            <c:showCatName val="0"/>
            <c:showSerName val="0"/>
            <c:showPercent val="0"/>
            <c:showBubbleSize val="0"/>
            <c:showLeaderLines val="0"/>
          </c:dLbls>
          <c:cat>
            <c:strRef>
              <c:f>info.ncdrc.Test!$A$2:$A$32</c:f>
              <c:strCache>
                <c:ptCount val="31"/>
                <c:pt idx="0">
                  <c:v>Mazandaran</c:v>
                </c:pt>
                <c:pt idx="1">
                  <c:v>Ardabil</c:v>
                </c:pt>
                <c:pt idx="2">
                  <c:v>Azerbaijan, West</c:v>
                </c:pt>
                <c:pt idx="3">
                  <c:v>Semnan</c:v>
                </c:pt>
                <c:pt idx="4">
                  <c:v>Golestan</c:v>
                </c:pt>
                <c:pt idx="5">
                  <c:v>Gilan</c:v>
                </c:pt>
                <c:pt idx="6">
                  <c:v>Khuzestan</c:v>
                </c:pt>
                <c:pt idx="7">
                  <c:v>Qazvin</c:v>
                </c:pt>
                <c:pt idx="8">
                  <c:v>Alborz</c:v>
                </c:pt>
                <c:pt idx="9">
                  <c:v>Yazd</c:v>
                </c:pt>
                <c:pt idx="10">
                  <c:v>Kurdistan</c:v>
                </c:pt>
                <c:pt idx="11">
                  <c:v>Azerbaijan, East</c:v>
                </c:pt>
                <c:pt idx="12">
                  <c:v>Kohgiluyeh and Boyer-Ahmad</c:v>
                </c:pt>
                <c:pt idx="13">
                  <c:v>Lorestan</c:v>
                </c:pt>
                <c:pt idx="14">
                  <c:v>National</c:v>
                </c:pt>
                <c:pt idx="15">
                  <c:v>Kermanshah</c:v>
                </c:pt>
                <c:pt idx="16">
                  <c:v>Isfahan</c:v>
                </c:pt>
                <c:pt idx="17">
                  <c:v>Zanjan</c:v>
                </c:pt>
                <c:pt idx="18">
                  <c:v>Fars</c:v>
                </c:pt>
                <c:pt idx="19">
                  <c:v>Tehran</c:v>
                </c:pt>
                <c:pt idx="20">
                  <c:v>Hamadan</c:v>
                </c:pt>
                <c:pt idx="21">
                  <c:v>Khorasan, Razavi</c:v>
                </c:pt>
                <c:pt idx="22">
                  <c:v>Bushehr</c:v>
                </c:pt>
                <c:pt idx="23">
                  <c:v>Markazi</c:v>
                </c:pt>
                <c:pt idx="24">
                  <c:v>Chahar Mahaal and Bakhtiari</c:v>
                </c:pt>
                <c:pt idx="25">
                  <c:v>Khorasan, North</c:v>
                </c:pt>
                <c:pt idx="26">
                  <c:v>Khorasan, South</c:v>
                </c:pt>
                <c:pt idx="27">
                  <c:v>Kerman</c:v>
                </c:pt>
                <c:pt idx="28">
                  <c:v>Ilam</c:v>
                </c:pt>
                <c:pt idx="29">
                  <c:v>Sistan and Baluchistan</c:v>
                </c:pt>
                <c:pt idx="30">
                  <c:v>Hormozgan</c:v>
                </c:pt>
              </c:strCache>
            </c:strRef>
          </c:cat>
          <c:val>
            <c:numRef>
              <c:f>info.ncdrc.Test!$B$2:$B$32</c:f>
              <c:numCache>
                <c:formatCode>General</c:formatCode>
                <c:ptCount val="31"/>
                <c:pt idx="0">
                  <c:v>29.63</c:v>
                </c:pt>
                <c:pt idx="1">
                  <c:v>26.82</c:v>
                </c:pt>
                <c:pt idx="2">
                  <c:v>25.83</c:v>
                </c:pt>
                <c:pt idx="3">
                  <c:v>25.73</c:v>
                </c:pt>
                <c:pt idx="4">
                  <c:v>25.66</c:v>
                </c:pt>
                <c:pt idx="5">
                  <c:v>24.78</c:v>
                </c:pt>
                <c:pt idx="6">
                  <c:v>23.93</c:v>
                </c:pt>
                <c:pt idx="7">
                  <c:v>23.61</c:v>
                </c:pt>
                <c:pt idx="8">
                  <c:v>22.97</c:v>
                </c:pt>
                <c:pt idx="9">
                  <c:v>22.3</c:v>
                </c:pt>
                <c:pt idx="10">
                  <c:v>22.12</c:v>
                </c:pt>
                <c:pt idx="11">
                  <c:v>21.7</c:v>
                </c:pt>
                <c:pt idx="12">
                  <c:v>20.97</c:v>
                </c:pt>
                <c:pt idx="13">
                  <c:v>20.83</c:v>
                </c:pt>
                <c:pt idx="14">
                  <c:v>20.79</c:v>
                </c:pt>
                <c:pt idx="15">
                  <c:v>19.989999999999998</c:v>
                </c:pt>
                <c:pt idx="16">
                  <c:v>19.89</c:v>
                </c:pt>
                <c:pt idx="17">
                  <c:v>19.87</c:v>
                </c:pt>
                <c:pt idx="18">
                  <c:v>19.829999999999998</c:v>
                </c:pt>
                <c:pt idx="19">
                  <c:v>19.7</c:v>
                </c:pt>
                <c:pt idx="20">
                  <c:v>18.850000000000001</c:v>
                </c:pt>
                <c:pt idx="21">
                  <c:v>18.809999999999999</c:v>
                </c:pt>
                <c:pt idx="22">
                  <c:v>18.5</c:v>
                </c:pt>
                <c:pt idx="23">
                  <c:v>18.21</c:v>
                </c:pt>
                <c:pt idx="24">
                  <c:v>18.03</c:v>
                </c:pt>
                <c:pt idx="25">
                  <c:v>17.489999999999998</c:v>
                </c:pt>
                <c:pt idx="26">
                  <c:v>16.87</c:v>
                </c:pt>
                <c:pt idx="27">
                  <c:v>15.64</c:v>
                </c:pt>
                <c:pt idx="28">
                  <c:v>12.84</c:v>
                </c:pt>
                <c:pt idx="29">
                  <c:v>11.81</c:v>
                </c:pt>
                <c:pt idx="30">
                  <c:v>11.71</c:v>
                </c:pt>
              </c:numCache>
            </c:numRef>
          </c:val>
        </c:ser>
        <c:dLbls>
          <c:showLegendKey val="0"/>
          <c:showVal val="0"/>
          <c:showCatName val="0"/>
          <c:showSerName val="0"/>
          <c:showPercent val="0"/>
          <c:showBubbleSize val="0"/>
        </c:dLbls>
        <c:gapWidth val="150"/>
        <c:axId val="24700800"/>
        <c:axId val="24702336"/>
      </c:barChart>
      <c:catAx>
        <c:axId val="24700800"/>
        <c:scaling>
          <c:orientation val="minMax"/>
        </c:scaling>
        <c:delete val="0"/>
        <c:axPos val="b"/>
        <c:majorTickMark val="out"/>
        <c:minorTickMark val="none"/>
        <c:tickLblPos val="nextTo"/>
        <c:crossAx val="24702336"/>
        <c:crosses val="autoZero"/>
        <c:auto val="1"/>
        <c:lblAlgn val="ctr"/>
        <c:lblOffset val="100"/>
        <c:noMultiLvlLbl val="0"/>
      </c:catAx>
      <c:valAx>
        <c:axId val="24702336"/>
        <c:scaling>
          <c:orientation val="minMax"/>
        </c:scaling>
        <c:delete val="0"/>
        <c:axPos val="l"/>
        <c:majorGridlines/>
        <c:numFmt formatCode="General" sourceLinked="1"/>
        <c:majorTickMark val="out"/>
        <c:minorTickMark val="none"/>
        <c:tickLblPos val="nextTo"/>
        <c:crossAx val="24700800"/>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info.ncdrc.Test!$B$1</c:f>
              <c:strCache>
                <c:ptCount val="1"/>
                <c:pt idx="0">
                  <c:v>شیوع چاقی استانی</c:v>
                </c:pt>
              </c:strCache>
            </c:strRef>
          </c:tx>
          <c:invertIfNegative val="0"/>
          <c:dLbls>
            <c:showLegendKey val="0"/>
            <c:showVal val="1"/>
            <c:showCatName val="0"/>
            <c:showSerName val="0"/>
            <c:showPercent val="0"/>
            <c:showBubbleSize val="0"/>
            <c:showLeaderLines val="0"/>
          </c:dLbls>
          <c:cat>
            <c:strRef>
              <c:f>info.ncdrc.Test!$A$2:$A$4</c:f>
              <c:strCache>
                <c:ptCount val="3"/>
                <c:pt idx="0">
                  <c:v>Urban</c:v>
                </c:pt>
                <c:pt idx="1">
                  <c:v>Both</c:v>
                </c:pt>
                <c:pt idx="2">
                  <c:v>Rural</c:v>
                </c:pt>
              </c:strCache>
            </c:strRef>
          </c:cat>
          <c:val>
            <c:numRef>
              <c:f>info.ncdrc.Test!$B$2:$B$4</c:f>
              <c:numCache>
                <c:formatCode>General</c:formatCode>
                <c:ptCount val="3"/>
                <c:pt idx="0">
                  <c:v>21.32</c:v>
                </c:pt>
                <c:pt idx="1">
                  <c:v>16.87</c:v>
                </c:pt>
                <c:pt idx="2">
                  <c:v>10.73</c:v>
                </c:pt>
              </c:numCache>
            </c:numRef>
          </c:val>
        </c:ser>
        <c:dLbls>
          <c:showLegendKey val="0"/>
          <c:showVal val="0"/>
          <c:showCatName val="0"/>
          <c:showSerName val="0"/>
          <c:showPercent val="0"/>
          <c:showBubbleSize val="0"/>
        </c:dLbls>
        <c:gapWidth val="150"/>
        <c:axId val="24350080"/>
        <c:axId val="24355968"/>
      </c:barChart>
      <c:catAx>
        <c:axId val="24350080"/>
        <c:scaling>
          <c:orientation val="minMax"/>
        </c:scaling>
        <c:delete val="0"/>
        <c:axPos val="b"/>
        <c:majorTickMark val="out"/>
        <c:minorTickMark val="none"/>
        <c:tickLblPos val="nextTo"/>
        <c:crossAx val="24355968"/>
        <c:crosses val="autoZero"/>
        <c:auto val="1"/>
        <c:lblAlgn val="ctr"/>
        <c:lblOffset val="100"/>
        <c:noMultiLvlLbl val="0"/>
      </c:catAx>
      <c:valAx>
        <c:axId val="24355968"/>
        <c:scaling>
          <c:orientation val="minMax"/>
        </c:scaling>
        <c:delete val="0"/>
        <c:axPos val="l"/>
        <c:majorGridlines/>
        <c:numFmt formatCode="General" sourceLinked="1"/>
        <c:majorTickMark val="out"/>
        <c:minorTickMark val="none"/>
        <c:tickLblPos val="nextTo"/>
        <c:crossAx val="24350080"/>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info.ncdrc.Test!$B$1</c:f>
              <c:strCache>
                <c:ptCount val="1"/>
                <c:pt idx="0">
                  <c:v>شیوع چاقی کشوری</c:v>
                </c:pt>
              </c:strCache>
            </c:strRef>
          </c:tx>
          <c:invertIfNegative val="0"/>
          <c:dLbls>
            <c:showLegendKey val="0"/>
            <c:showVal val="1"/>
            <c:showCatName val="0"/>
            <c:showSerName val="0"/>
            <c:showPercent val="0"/>
            <c:showBubbleSize val="0"/>
            <c:showLeaderLines val="0"/>
          </c:dLbls>
          <c:cat>
            <c:strRef>
              <c:f>info.ncdrc.Test!$A$2:$A$4</c:f>
              <c:strCache>
                <c:ptCount val="3"/>
                <c:pt idx="0">
                  <c:v>Urban</c:v>
                </c:pt>
                <c:pt idx="1">
                  <c:v>Both</c:v>
                </c:pt>
                <c:pt idx="2">
                  <c:v>Rural</c:v>
                </c:pt>
              </c:strCache>
            </c:strRef>
          </c:cat>
          <c:val>
            <c:numRef>
              <c:f>info.ncdrc.Test!$B$2:$B$4</c:f>
              <c:numCache>
                <c:formatCode>General</c:formatCode>
                <c:ptCount val="3"/>
                <c:pt idx="0">
                  <c:v>21.94</c:v>
                </c:pt>
                <c:pt idx="1">
                  <c:v>20.79</c:v>
                </c:pt>
                <c:pt idx="2">
                  <c:v>17.82</c:v>
                </c:pt>
              </c:numCache>
            </c:numRef>
          </c:val>
        </c:ser>
        <c:dLbls>
          <c:showLegendKey val="0"/>
          <c:showVal val="0"/>
          <c:showCatName val="0"/>
          <c:showSerName val="0"/>
          <c:showPercent val="0"/>
          <c:showBubbleSize val="0"/>
        </c:dLbls>
        <c:gapWidth val="150"/>
        <c:axId val="24437888"/>
        <c:axId val="24439424"/>
      </c:barChart>
      <c:catAx>
        <c:axId val="24437888"/>
        <c:scaling>
          <c:orientation val="minMax"/>
        </c:scaling>
        <c:delete val="0"/>
        <c:axPos val="b"/>
        <c:majorTickMark val="out"/>
        <c:minorTickMark val="none"/>
        <c:tickLblPos val="nextTo"/>
        <c:crossAx val="24439424"/>
        <c:crosses val="autoZero"/>
        <c:auto val="1"/>
        <c:lblAlgn val="ctr"/>
        <c:lblOffset val="100"/>
        <c:noMultiLvlLbl val="0"/>
      </c:catAx>
      <c:valAx>
        <c:axId val="24439424"/>
        <c:scaling>
          <c:orientation val="minMax"/>
        </c:scaling>
        <c:delete val="0"/>
        <c:axPos val="l"/>
        <c:majorGridlines/>
        <c:numFmt formatCode="General" sourceLinked="1"/>
        <c:majorTickMark val="out"/>
        <c:minorTickMark val="none"/>
        <c:tickLblPos val="nextTo"/>
        <c:crossAx val="2443788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info.ncdrc.Test!$B$1</c:f>
              <c:strCache>
                <c:ptCount val="1"/>
                <c:pt idx="0">
                  <c:v>شیوع اضافه وزن</c:v>
                </c:pt>
              </c:strCache>
            </c:strRef>
          </c:tx>
          <c:invertIfNegative val="0"/>
          <c:dPt>
            <c:idx val="0"/>
            <c:invertIfNegative val="0"/>
            <c:bubble3D val="0"/>
            <c:spPr>
              <a:solidFill>
                <a:srgbClr val="FF0000"/>
              </a:solidFill>
            </c:spPr>
          </c:dPt>
          <c:dPt>
            <c:idx val="16"/>
            <c:invertIfNegative val="0"/>
            <c:bubble3D val="0"/>
            <c:spPr>
              <a:solidFill>
                <a:srgbClr val="00B050"/>
              </a:solidFill>
            </c:spPr>
          </c:dPt>
          <c:dPt>
            <c:idx val="27"/>
            <c:invertIfNegative val="0"/>
            <c:bubble3D val="0"/>
            <c:spPr>
              <a:solidFill>
                <a:srgbClr val="00B050"/>
              </a:solidFill>
            </c:spPr>
          </c:dPt>
          <c:dPt>
            <c:idx val="30"/>
            <c:invertIfNegative val="0"/>
            <c:bubble3D val="0"/>
            <c:spPr>
              <a:solidFill>
                <a:srgbClr val="92D050"/>
              </a:solidFill>
            </c:spPr>
          </c:dPt>
          <c:dLbls>
            <c:dLbl>
              <c:idx val="0"/>
              <c:layout>
                <c:manualLayout>
                  <c:x val="0"/>
                  <c:y val="-3.1209367069667045E-2"/>
                </c:manualLayout>
              </c:layout>
              <c:spPr>
                <a:solidFill>
                  <a:schemeClr val="accent3">
                    <a:lumMod val="60000"/>
                    <a:lumOff val="40000"/>
                  </a:schemeClr>
                </a:solidFill>
              </c:spPr>
              <c:txPr>
                <a:bodyPr/>
                <a:lstStyle/>
                <a:p>
                  <a:pPr>
                    <a:defRPr/>
                  </a:pPr>
                  <a:endParaRPr lang="en-US"/>
                </a:p>
              </c:txPr>
              <c:showLegendKey val="0"/>
              <c:showVal val="1"/>
              <c:showCatName val="0"/>
              <c:showSerName val="0"/>
              <c:showPercent val="0"/>
              <c:showBubbleSize val="0"/>
            </c:dLbl>
            <c:dLbl>
              <c:idx val="2"/>
              <c:layout>
                <c:manualLayout>
                  <c:x val="1.1243865880549727E-17"/>
                  <c:y val="-3.814478197403752E-2"/>
                </c:manualLayout>
              </c:layout>
              <c:showLegendKey val="0"/>
              <c:showVal val="1"/>
              <c:showCatName val="0"/>
              <c:showSerName val="0"/>
              <c:showPercent val="0"/>
              <c:showBubbleSize val="0"/>
            </c:dLbl>
            <c:dLbl>
              <c:idx val="4"/>
              <c:layout>
                <c:manualLayout>
                  <c:x val="0"/>
                  <c:y val="-4.1612489426222747E-2"/>
                </c:manualLayout>
              </c:layout>
              <c:showLegendKey val="0"/>
              <c:showVal val="1"/>
              <c:showCatName val="0"/>
              <c:showSerName val="0"/>
              <c:showPercent val="0"/>
              <c:showBubbleSize val="0"/>
            </c:dLbl>
            <c:dLbl>
              <c:idx val="6"/>
              <c:layout>
                <c:manualLayout>
                  <c:x val="-2.4532354408686231E-3"/>
                  <c:y val="-6.9354149043704585E-2"/>
                </c:manualLayout>
              </c:layout>
              <c:showLegendKey val="0"/>
              <c:showVal val="1"/>
              <c:showCatName val="0"/>
              <c:showSerName val="0"/>
              <c:showPercent val="0"/>
              <c:showBubbleSize val="0"/>
            </c:dLbl>
            <c:dLbl>
              <c:idx val="8"/>
              <c:layout>
                <c:manualLayout>
                  <c:x val="-2.4532354408686231E-3"/>
                  <c:y val="-7.6289563948075026E-2"/>
                </c:manualLayout>
              </c:layout>
              <c:showLegendKey val="0"/>
              <c:showVal val="1"/>
              <c:showCatName val="0"/>
              <c:showSerName val="0"/>
              <c:showPercent val="0"/>
              <c:showBubbleSize val="0"/>
            </c:dLbl>
            <c:dLbl>
              <c:idx val="10"/>
              <c:layout>
                <c:manualLayout>
                  <c:x val="0"/>
                  <c:y val="-7.2821856495889792E-2"/>
                </c:manualLayout>
              </c:layout>
              <c:showLegendKey val="0"/>
              <c:showVal val="1"/>
              <c:showCatName val="0"/>
              <c:showSerName val="0"/>
              <c:showPercent val="0"/>
              <c:showBubbleSize val="0"/>
            </c:dLbl>
            <c:dLbl>
              <c:idx val="12"/>
              <c:layout>
                <c:manualLayout>
                  <c:x val="4.4975463522198907E-17"/>
                  <c:y val="-3.1209367069667062E-2"/>
                </c:manualLayout>
              </c:layout>
              <c:showLegendKey val="0"/>
              <c:showVal val="1"/>
              <c:showCatName val="0"/>
              <c:showSerName val="0"/>
              <c:showPercent val="0"/>
              <c:showBubbleSize val="0"/>
            </c:dLbl>
            <c:dLbl>
              <c:idx val="14"/>
              <c:layout>
                <c:manualLayout>
                  <c:x val="0"/>
                  <c:y val="-3.1209367069667062E-2"/>
                </c:manualLayout>
              </c:layout>
              <c:showLegendKey val="0"/>
              <c:showVal val="1"/>
              <c:showCatName val="0"/>
              <c:showSerName val="0"/>
              <c:showPercent val="0"/>
              <c:showBubbleSize val="0"/>
            </c:dLbl>
            <c:dLbl>
              <c:idx val="16"/>
              <c:layout>
                <c:manualLayout>
                  <c:x val="1.2266177204343115E-3"/>
                  <c:y val="-4.5080196878407981E-2"/>
                </c:manualLayout>
              </c:layout>
              <c:spPr>
                <a:solidFill>
                  <a:schemeClr val="accent3">
                    <a:lumMod val="60000"/>
                    <a:lumOff val="40000"/>
                  </a:schemeClr>
                </a:solidFill>
              </c:spPr>
              <c:txPr>
                <a:bodyPr/>
                <a:lstStyle/>
                <a:p>
                  <a:pPr>
                    <a:defRPr/>
                  </a:pPr>
                  <a:endParaRPr lang="en-US"/>
                </a:p>
              </c:txPr>
              <c:showLegendKey val="0"/>
              <c:showVal val="1"/>
              <c:showCatName val="0"/>
              <c:showSerName val="0"/>
              <c:showPercent val="0"/>
              <c:showBubbleSize val="0"/>
            </c:dLbl>
            <c:dLbl>
              <c:idx val="18"/>
              <c:layout>
                <c:manualLayout>
                  <c:x val="0"/>
                  <c:y val="-4.1612489426222747E-2"/>
                </c:manualLayout>
              </c:layout>
              <c:showLegendKey val="0"/>
              <c:showVal val="1"/>
              <c:showCatName val="0"/>
              <c:showSerName val="0"/>
              <c:showPercent val="0"/>
              <c:showBubbleSize val="0"/>
            </c:dLbl>
            <c:dLbl>
              <c:idx val="20"/>
              <c:layout>
                <c:manualLayout>
                  <c:x val="-2.4532354408686231E-3"/>
                  <c:y val="-5.5483319234963649E-2"/>
                </c:manualLayout>
              </c:layout>
              <c:showLegendKey val="0"/>
              <c:showVal val="1"/>
              <c:showCatName val="0"/>
              <c:showSerName val="0"/>
              <c:showPercent val="0"/>
              <c:showBubbleSize val="0"/>
            </c:dLbl>
            <c:dLbl>
              <c:idx val="21"/>
              <c:layout>
                <c:manualLayout>
                  <c:x val="0"/>
                  <c:y val="-1.3870829808740916E-2"/>
                </c:manualLayout>
              </c:layout>
              <c:showLegendKey val="0"/>
              <c:showVal val="1"/>
              <c:showCatName val="0"/>
              <c:showSerName val="0"/>
              <c:showPercent val="0"/>
              <c:showBubbleSize val="0"/>
            </c:dLbl>
            <c:dLbl>
              <c:idx val="23"/>
              <c:layout>
                <c:manualLayout>
                  <c:x val="0"/>
                  <c:y val="-2.0806244713111374E-2"/>
                </c:manualLayout>
              </c:layout>
              <c:showLegendKey val="0"/>
              <c:showVal val="1"/>
              <c:showCatName val="0"/>
              <c:showSerName val="0"/>
              <c:showPercent val="0"/>
              <c:showBubbleSize val="0"/>
            </c:dLbl>
            <c:dLbl>
              <c:idx val="25"/>
              <c:layout>
                <c:manualLayout>
                  <c:x val="-3.6798531613028446E-3"/>
                  <c:y val="-2.4273952165296604E-2"/>
                </c:manualLayout>
              </c:layout>
              <c:showLegendKey val="0"/>
              <c:showVal val="1"/>
              <c:showCatName val="0"/>
              <c:showSerName val="0"/>
              <c:showPercent val="0"/>
              <c:showBubbleSize val="0"/>
            </c:dLbl>
            <c:dLbl>
              <c:idx val="27"/>
              <c:layout>
                <c:manualLayout>
                  <c:x val="0"/>
                  <c:y val="-3.4677074521852293E-2"/>
                </c:manualLayout>
              </c:layout>
              <c:spPr>
                <a:solidFill>
                  <a:schemeClr val="accent3">
                    <a:lumMod val="60000"/>
                    <a:lumOff val="40000"/>
                  </a:schemeClr>
                </a:solidFill>
              </c:spPr>
              <c:txPr>
                <a:bodyPr/>
                <a:lstStyle/>
                <a:p>
                  <a:pPr>
                    <a:defRPr/>
                  </a:pPr>
                  <a:endParaRPr lang="en-US"/>
                </a:p>
              </c:txPr>
              <c:showLegendKey val="0"/>
              <c:showVal val="1"/>
              <c:showCatName val="0"/>
              <c:showSerName val="0"/>
              <c:showPercent val="0"/>
              <c:showBubbleSize val="0"/>
            </c:dLbl>
            <c:dLbl>
              <c:idx val="29"/>
              <c:layout>
                <c:manualLayout>
                  <c:x val="0"/>
                  <c:y val="-5.201561178277847E-2"/>
                </c:manualLayout>
              </c:layout>
              <c:showLegendKey val="0"/>
              <c:showVal val="1"/>
              <c:showCatName val="0"/>
              <c:showSerName val="0"/>
              <c:showPercent val="0"/>
              <c:showBubbleSize val="0"/>
            </c:dLbl>
            <c:dLbl>
              <c:idx val="30"/>
              <c:spPr>
                <a:solidFill>
                  <a:schemeClr val="accent3">
                    <a:lumMod val="60000"/>
                    <a:lumOff val="40000"/>
                  </a:schemeClr>
                </a:solidFill>
              </c:spPr>
              <c:txPr>
                <a:bodyPr/>
                <a:lstStyle/>
                <a:p>
                  <a:pPr>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info.ncdrc.Test!$A$2:$A$32</c:f>
              <c:strCache>
                <c:ptCount val="31"/>
                <c:pt idx="0">
                  <c:v>Gilan</c:v>
                </c:pt>
                <c:pt idx="1">
                  <c:v>Kurdistan</c:v>
                </c:pt>
                <c:pt idx="2">
                  <c:v>Alborz</c:v>
                </c:pt>
                <c:pt idx="3">
                  <c:v>Khorasan, North</c:v>
                </c:pt>
                <c:pt idx="4">
                  <c:v>Azerbaijan, West</c:v>
                </c:pt>
                <c:pt idx="5">
                  <c:v>Qazvin</c:v>
                </c:pt>
                <c:pt idx="6">
                  <c:v>Ardabil</c:v>
                </c:pt>
                <c:pt idx="7">
                  <c:v>Mazandaran</c:v>
                </c:pt>
                <c:pt idx="8">
                  <c:v>Kermanshah</c:v>
                </c:pt>
                <c:pt idx="9">
                  <c:v>Hamadan</c:v>
                </c:pt>
                <c:pt idx="10">
                  <c:v>Azerbaijan, East</c:v>
                </c:pt>
                <c:pt idx="11">
                  <c:v>Ilam</c:v>
                </c:pt>
                <c:pt idx="12">
                  <c:v>Tehran</c:v>
                </c:pt>
                <c:pt idx="13">
                  <c:v>Isfahan</c:v>
                </c:pt>
                <c:pt idx="14">
                  <c:v>Fars</c:v>
                </c:pt>
                <c:pt idx="15">
                  <c:v>Zanjan</c:v>
                </c:pt>
                <c:pt idx="16">
                  <c:v>National</c:v>
                </c:pt>
                <c:pt idx="17">
                  <c:v>Kohgiluyeh and Boyer-Ahmad</c:v>
                </c:pt>
                <c:pt idx="18">
                  <c:v>Yazd</c:v>
                </c:pt>
                <c:pt idx="19">
                  <c:v>Khorasan, Razavi</c:v>
                </c:pt>
                <c:pt idx="20">
                  <c:v>Khuzestan</c:v>
                </c:pt>
                <c:pt idx="21">
                  <c:v>Golestan</c:v>
                </c:pt>
                <c:pt idx="22">
                  <c:v>Bushehr</c:v>
                </c:pt>
                <c:pt idx="23">
                  <c:v>Markazi</c:v>
                </c:pt>
                <c:pt idx="24">
                  <c:v>Semnan</c:v>
                </c:pt>
                <c:pt idx="25">
                  <c:v>Lorestan</c:v>
                </c:pt>
                <c:pt idx="26">
                  <c:v>Chahar Mahaal and Bakhtiari</c:v>
                </c:pt>
                <c:pt idx="27">
                  <c:v>Khorasan, South</c:v>
                </c:pt>
                <c:pt idx="28">
                  <c:v>Hormozgan</c:v>
                </c:pt>
                <c:pt idx="29">
                  <c:v>Kerman</c:v>
                </c:pt>
                <c:pt idx="30">
                  <c:v>Sistan and Baluchistan</c:v>
                </c:pt>
              </c:strCache>
            </c:strRef>
          </c:cat>
          <c:val>
            <c:numRef>
              <c:f>info.ncdrc.Test!$B$2:$B$32</c:f>
              <c:numCache>
                <c:formatCode>General</c:formatCode>
                <c:ptCount val="31"/>
                <c:pt idx="0">
                  <c:v>40.03</c:v>
                </c:pt>
                <c:pt idx="1">
                  <c:v>39.49</c:v>
                </c:pt>
                <c:pt idx="2">
                  <c:v>39.21</c:v>
                </c:pt>
                <c:pt idx="3">
                  <c:v>39.020000000000003</c:v>
                </c:pt>
                <c:pt idx="4">
                  <c:v>38.950000000000003</c:v>
                </c:pt>
                <c:pt idx="5">
                  <c:v>37.69</c:v>
                </c:pt>
                <c:pt idx="6">
                  <c:v>37.369999999999997</c:v>
                </c:pt>
                <c:pt idx="7">
                  <c:v>37.229999999999997</c:v>
                </c:pt>
                <c:pt idx="8">
                  <c:v>37.01</c:v>
                </c:pt>
                <c:pt idx="9">
                  <c:v>36.92</c:v>
                </c:pt>
                <c:pt idx="10">
                  <c:v>36.92</c:v>
                </c:pt>
                <c:pt idx="11">
                  <c:v>36.64</c:v>
                </c:pt>
                <c:pt idx="12">
                  <c:v>36.26</c:v>
                </c:pt>
                <c:pt idx="13">
                  <c:v>36.020000000000003</c:v>
                </c:pt>
                <c:pt idx="14">
                  <c:v>35.85</c:v>
                </c:pt>
                <c:pt idx="15">
                  <c:v>35.840000000000003</c:v>
                </c:pt>
                <c:pt idx="16">
                  <c:v>35.29</c:v>
                </c:pt>
                <c:pt idx="17">
                  <c:v>34.85</c:v>
                </c:pt>
                <c:pt idx="18">
                  <c:v>34.630000000000003</c:v>
                </c:pt>
                <c:pt idx="19">
                  <c:v>34.5</c:v>
                </c:pt>
                <c:pt idx="20">
                  <c:v>34.229999999999997</c:v>
                </c:pt>
                <c:pt idx="21">
                  <c:v>33.659999999999997</c:v>
                </c:pt>
                <c:pt idx="22">
                  <c:v>32.28</c:v>
                </c:pt>
                <c:pt idx="23">
                  <c:v>32.21</c:v>
                </c:pt>
                <c:pt idx="24">
                  <c:v>31.52</c:v>
                </c:pt>
                <c:pt idx="25">
                  <c:v>31.42</c:v>
                </c:pt>
                <c:pt idx="26">
                  <c:v>30.58</c:v>
                </c:pt>
                <c:pt idx="27">
                  <c:v>30.18</c:v>
                </c:pt>
                <c:pt idx="28">
                  <c:v>28.43</c:v>
                </c:pt>
                <c:pt idx="29">
                  <c:v>27.94</c:v>
                </c:pt>
                <c:pt idx="30">
                  <c:v>27.01</c:v>
                </c:pt>
              </c:numCache>
            </c:numRef>
          </c:val>
        </c:ser>
        <c:dLbls>
          <c:showLegendKey val="0"/>
          <c:showVal val="0"/>
          <c:showCatName val="0"/>
          <c:showSerName val="0"/>
          <c:showPercent val="0"/>
          <c:showBubbleSize val="0"/>
        </c:dLbls>
        <c:gapWidth val="150"/>
        <c:axId val="24488960"/>
        <c:axId val="24515328"/>
      </c:barChart>
      <c:catAx>
        <c:axId val="24488960"/>
        <c:scaling>
          <c:orientation val="minMax"/>
        </c:scaling>
        <c:delete val="0"/>
        <c:axPos val="b"/>
        <c:majorTickMark val="out"/>
        <c:minorTickMark val="none"/>
        <c:tickLblPos val="nextTo"/>
        <c:crossAx val="24515328"/>
        <c:crosses val="autoZero"/>
        <c:auto val="1"/>
        <c:lblAlgn val="ctr"/>
        <c:lblOffset val="100"/>
        <c:noMultiLvlLbl val="0"/>
      </c:catAx>
      <c:valAx>
        <c:axId val="24515328"/>
        <c:scaling>
          <c:orientation val="minMax"/>
        </c:scaling>
        <c:delete val="0"/>
        <c:axPos val="l"/>
        <c:majorGridlines/>
        <c:numFmt formatCode="General" sourceLinked="1"/>
        <c:majorTickMark val="out"/>
        <c:minorTickMark val="none"/>
        <c:tickLblPos val="nextTo"/>
        <c:crossAx val="24488960"/>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a:cs typeface="B Titr" panose="00000700000000000000" pitchFamily="2" charset="-78"/>
            </a:defRPr>
          </a:pPr>
          <a:endParaRPr lang="en-US"/>
        </a:p>
      </c:txPr>
    </c:title>
    <c:autoTitleDeleted val="0"/>
    <c:plotArea>
      <c:layout>
        <c:manualLayout>
          <c:layoutTarget val="inner"/>
          <c:xMode val="edge"/>
          <c:yMode val="edge"/>
          <c:x val="8.1496310602684099E-2"/>
          <c:y val="0.13921386842773686"/>
          <c:w val="0.88391249442876241"/>
          <c:h val="0.78000211667090003"/>
        </c:manualLayout>
      </c:layout>
      <c:barChart>
        <c:barDir val="col"/>
        <c:grouping val="clustered"/>
        <c:varyColors val="0"/>
        <c:ser>
          <c:idx val="0"/>
          <c:order val="0"/>
          <c:tx>
            <c:strRef>
              <c:f>info.ncdrc.Test!$B$1</c:f>
              <c:strCache>
                <c:ptCount val="1"/>
                <c:pt idx="0">
                  <c:v>شیوع اضافه وزن کشوری</c:v>
                </c:pt>
              </c:strCache>
            </c:strRef>
          </c:tx>
          <c:invertIfNegative val="0"/>
          <c:dPt>
            <c:idx val="0"/>
            <c:invertIfNegative val="0"/>
            <c:bubble3D val="0"/>
            <c:spPr>
              <a:solidFill>
                <a:srgbClr val="C0504D"/>
              </a:solidFill>
            </c:spPr>
          </c:dPt>
          <c:dPt>
            <c:idx val="2"/>
            <c:invertIfNegative val="0"/>
            <c:bubble3D val="0"/>
            <c:spPr>
              <a:solidFill>
                <a:srgbClr val="00B050"/>
              </a:solidFill>
            </c:spPr>
          </c:dPt>
          <c:dLbls>
            <c:showLegendKey val="0"/>
            <c:showVal val="1"/>
            <c:showCatName val="0"/>
            <c:showSerName val="0"/>
            <c:showPercent val="0"/>
            <c:showBubbleSize val="0"/>
            <c:showLeaderLines val="0"/>
          </c:dLbls>
          <c:cat>
            <c:strRef>
              <c:f>info.ncdrc.Test!$A$2:$A$4</c:f>
              <c:strCache>
                <c:ptCount val="3"/>
                <c:pt idx="0">
                  <c:v>Urban</c:v>
                </c:pt>
                <c:pt idx="1">
                  <c:v>Both</c:v>
                </c:pt>
                <c:pt idx="2">
                  <c:v>Rural</c:v>
                </c:pt>
              </c:strCache>
            </c:strRef>
          </c:cat>
          <c:val>
            <c:numRef>
              <c:f>info.ncdrc.Test!$B$2:$B$4</c:f>
              <c:numCache>
                <c:formatCode>General</c:formatCode>
                <c:ptCount val="3"/>
                <c:pt idx="0">
                  <c:v>37.119999999999997</c:v>
                </c:pt>
                <c:pt idx="1">
                  <c:v>35.29</c:v>
                </c:pt>
                <c:pt idx="2">
                  <c:v>30.8</c:v>
                </c:pt>
              </c:numCache>
            </c:numRef>
          </c:val>
        </c:ser>
        <c:dLbls>
          <c:showLegendKey val="0"/>
          <c:showVal val="0"/>
          <c:showCatName val="0"/>
          <c:showSerName val="0"/>
          <c:showPercent val="0"/>
          <c:showBubbleSize val="0"/>
        </c:dLbls>
        <c:gapWidth val="150"/>
        <c:axId val="25040768"/>
        <c:axId val="25042304"/>
      </c:barChart>
      <c:catAx>
        <c:axId val="25040768"/>
        <c:scaling>
          <c:orientation val="minMax"/>
        </c:scaling>
        <c:delete val="0"/>
        <c:axPos val="b"/>
        <c:majorTickMark val="out"/>
        <c:minorTickMark val="none"/>
        <c:tickLblPos val="nextTo"/>
        <c:crossAx val="25042304"/>
        <c:crosses val="autoZero"/>
        <c:auto val="1"/>
        <c:lblAlgn val="ctr"/>
        <c:lblOffset val="100"/>
        <c:noMultiLvlLbl val="0"/>
      </c:catAx>
      <c:valAx>
        <c:axId val="25042304"/>
        <c:scaling>
          <c:orientation val="minMax"/>
        </c:scaling>
        <c:delete val="0"/>
        <c:axPos val="l"/>
        <c:majorGridlines/>
        <c:numFmt formatCode="General" sourceLinked="1"/>
        <c:majorTickMark val="out"/>
        <c:minorTickMark val="none"/>
        <c:tickLblPos val="nextTo"/>
        <c:crossAx val="25040768"/>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a:cs typeface="B Titr" panose="00000700000000000000" pitchFamily="2" charset="-78"/>
            </a:defRPr>
          </a:pPr>
          <a:endParaRPr lang="en-US"/>
        </a:p>
      </c:txPr>
    </c:title>
    <c:autoTitleDeleted val="0"/>
    <c:plotArea>
      <c:layout/>
      <c:barChart>
        <c:barDir val="col"/>
        <c:grouping val="clustered"/>
        <c:varyColors val="0"/>
        <c:ser>
          <c:idx val="0"/>
          <c:order val="0"/>
          <c:tx>
            <c:strRef>
              <c:f>'[توزیع اضافه وزن استانی.xlsx]info.ncdrc.Test'!$B$1</c:f>
              <c:strCache>
                <c:ptCount val="1"/>
                <c:pt idx="0">
                  <c:v>شیوع اضافه وزن استان</c:v>
                </c:pt>
              </c:strCache>
            </c:strRef>
          </c:tx>
          <c:invertIfNegative val="0"/>
          <c:dPt>
            <c:idx val="0"/>
            <c:invertIfNegative val="0"/>
            <c:bubble3D val="0"/>
            <c:spPr>
              <a:solidFill>
                <a:srgbClr val="C0504D"/>
              </a:solidFill>
            </c:spPr>
          </c:dPt>
          <c:dPt>
            <c:idx val="2"/>
            <c:invertIfNegative val="0"/>
            <c:bubble3D val="0"/>
            <c:spPr>
              <a:solidFill>
                <a:srgbClr val="00B050"/>
              </a:solidFill>
            </c:spPr>
          </c:dPt>
          <c:dLbls>
            <c:showLegendKey val="0"/>
            <c:showVal val="1"/>
            <c:showCatName val="0"/>
            <c:showSerName val="0"/>
            <c:showPercent val="0"/>
            <c:showBubbleSize val="0"/>
            <c:showLeaderLines val="0"/>
          </c:dLbls>
          <c:cat>
            <c:strRef>
              <c:f>'[توزیع اضافه وزن استانی.xlsx]info.ncdrc.Test'!$A$2:$A$4</c:f>
              <c:strCache>
                <c:ptCount val="3"/>
                <c:pt idx="0">
                  <c:v>Urban</c:v>
                </c:pt>
                <c:pt idx="1">
                  <c:v>Both</c:v>
                </c:pt>
                <c:pt idx="2">
                  <c:v>Rural</c:v>
                </c:pt>
              </c:strCache>
            </c:strRef>
          </c:cat>
          <c:val>
            <c:numRef>
              <c:f>'[توزیع اضافه وزن استانی.xlsx]info.ncdrc.Test'!$B$2:$B$4</c:f>
              <c:numCache>
                <c:formatCode>General</c:formatCode>
                <c:ptCount val="3"/>
                <c:pt idx="0">
                  <c:v>33.42</c:v>
                </c:pt>
                <c:pt idx="1">
                  <c:v>30.18</c:v>
                </c:pt>
                <c:pt idx="2">
                  <c:v>25.7</c:v>
                </c:pt>
              </c:numCache>
            </c:numRef>
          </c:val>
        </c:ser>
        <c:dLbls>
          <c:showLegendKey val="0"/>
          <c:showVal val="0"/>
          <c:showCatName val="0"/>
          <c:showSerName val="0"/>
          <c:showPercent val="0"/>
          <c:showBubbleSize val="0"/>
        </c:dLbls>
        <c:gapWidth val="150"/>
        <c:axId val="25080192"/>
        <c:axId val="25081728"/>
      </c:barChart>
      <c:catAx>
        <c:axId val="25080192"/>
        <c:scaling>
          <c:orientation val="minMax"/>
        </c:scaling>
        <c:delete val="0"/>
        <c:axPos val="b"/>
        <c:majorTickMark val="out"/>
        <c:minorTickMark val="none"/>
        <c:tickLblPos val="nextTo"/>
        <c:crossAx val="25081728"/>
        <c:crosses val="autoZero"/>
        <c:auto val="1"/>
        <c:lblAlgn val="ctr"/>
        <c:lblOffset val="100"/>
        <c:noMultiLvlLbl val="0"/>
      </c:catAx>
      <c:valAx>
        <c:axId val="25081728"/>
        <c:scaling>
          <c:orientation val="minMax"/>
        </c:scaling>
        <c:delete val="0"/>
        <c:axPos val="l"/>
        <c:majorGridlines/>
        <c:numFmt formatCode="General" sourceLinked="1"/>
        <c:majorTickMark val="out"/>
        <c:minorTickMark val="none"/>
        <c:tickLblPos val="nextTo"/>
        <c:crossAx val="25080192"/>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85648-1236-4041-A48F-BEAFDC6B6523}" type="datetimeFigureOut">
              <a:rPr lang="en-US" smtClean="0"/>
              <a:t>8/13/2019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C48EE-08F6-474B-9FA0-FB2BC1677BE4}" type="slidenum">
              <a:rPr lang="en-US" smtClean="0"/>
              <a:t>‹#›</a:t>
            </a:fld>
            <a:endParaRPr lang="en-US"/>
          </a:p>
        </p:txBody>
      </p:sp>
    </p:spTree>
    <p:extLst>
      <p:ext uri="{BB962C8B-B14F-4D97-AF65-F5344CB8AC3E}">
        <p14:creationId xmlns:p14="http://schemas.microsoft.com/office/powerpoint/2010/main" val="353689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1FF9E8E-4C60-407B-B43B-D4C561B6DD67}" type="datetimeFigureOut">
              <a:rPr lang="fa-IR">
                <a:solidFill>
                  <a:srgbClr val="DBF5F9">
                    <a:shade val="90000"/>
                  </a:srgbClr>
                </a:solidFill>
              </a:rPr>
              <a:pPr>
                <a:defRPr/>
              </a:pPr>
              <a:t>1440/12/12</a:t>
            </a:fld>
            <a:endParaRPr lang="fa-IR">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fa-IR">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5C833EDF-0CF0-431E-A5C2-334C1B999B2D}" type="slidenum">
              <a:rPr lang="fa-IR">
                <a:solidFill>
                  <a:srgbClr val="DBF5F9">
                    <a:shade val="90000"/>
                  </a:srgbClr>
                </a:solidFill>
              </a:rPr>
              <a:pPr>
                <a:defRPr/>
              </a:pPr>
              <a:t>‹#›</a:t>
            </a:fld>
            <a:endParaRPr lang="fa-IR">
              <a:solidFill>
                <a:srgbClr val="DBF5F9">
                  <a:shade val="90000"/>
                </a:srgbClr>
              </a:solidFill>
            </a:endParaRPr>
          </a:p>
        </p:txBody>
      </p:sp>
    </p:spTree>
    <p:extLst>
      <p:ext uri="{BB962C8B-B14F-4D97-AF65-F5344CB8AC3E}">
        <p14:creationId xmlns:p14="http://schemas.microsoft.com/office/powerpoint/2010/main" val="16247639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7CDCBF7-7D03-4EDC-A2F5-B841246EA795}" type="datetimeFigureOut">
              <a:rPr lang="fa-IR">
                <a:solidFill>
                  <a:srgbClr val="04617B">
                    <a:shade val="90000"/>
                  </a:srgbClr>
                </a:solidFill>
              </a:rPr>
              <a:pPr>
                <a:defRPr/>
              </a:pPr>
              <a:t>1440/12/12</a:t>
            </a:fld>
            <a:endParaRPr lang="fa-IR">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fa-IR">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27B87B3-3B70-4EC9-94A3-FAF3EF7923AB}" type="slidenum">
              <a:rPr lang="fa-IR">
                <a:solidFill>
                  <a:srgbClr val="04617B">
                    <a:shade val="90000"/>
                  </a:srgbClr>
                </a:solidFill>
              </a:rPr>
              <a:pPr>
                <a:defRPr/>
              </a:pPr>
              <a:t>‹#›</a:t>
            </a:fld>
            <a:endParaRPr lang="fa-IR">
              <a:solidFill>
                <a:srgbClr val="04617B">
                  <a:shade val="90000"/>
                </a:srgbClr>
              </a:solidFill>
            </a:endParaRPr>
          </a:p>
        </p:txBody>
      </p:sp>
    </p:spTree>
    <p:extLst>
      <p:ext uri="{BB962C8B-B14F-4D97-AF65-F5344CB8AC3E}">
        <p14:creationId xmlns:p14="http://schemas.microsoft.com/office/powerpoint/2010/main" val="432253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3"/>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3"/>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114E1F5-AA27-4588-BD41-002203B4F3CD}" type="datetimeFigureOut">
              <a:rPr lang="fa-IR">
                <a:solidFill>
                  <a:srgbClr val="04617B">
                    <a:shade val="90000"/>
                  </a:srgbClr>
                </a:solidFill>
              </a:rPr>
              <a:pPr>
                <a:defRPr/>
              </a:pPr>
              <a:t>1440/12/12</a:t>
            </a:fld>
            <a:endParaRPr lang="fa-IR">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fa-IR">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CD3B120-5FAD-446E-9320-332FBD3F11E2}" type="slidenum">
              <a:rPr lang="fa-IR">
                <a:solidFill>
                  <a:srgbClr val="04617B">
                    <a:shade val="90000"/>
                  </a:srgbClr>
                </a:solidFill>
              </a:rPr>
              <a:pPr>
                <a:defRPr/>
              </a:pPr>
              <a:t>‹#›</a:t>
            </a:fld>
            <a:endParaRPr lang="fa-IR">
              <a:solidFill>
                <a:srgbClr val="04617B">
                  <a:shade val="90000"/>
                </a:srgbClr>
              </a:solidFill>
            </a:endParaRPr>
          </a:p>
        </p:txBody>
      </p:sp>
    </p:spTree>
    <p:extLst>
      <p:ext uri="{BB962C8B-B14F-4D97-AF65-F5344CB8AC3E}">
        <p14:creationId xmlns:p14="http://schemas.microsoft.com/office/powerpoint/2010/main" val="1200237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41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978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761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310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61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51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3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0CC6A53-133A-4C56-ABF5-D07CC2141460}" type="datetimeFigureOut">
              <a:rPr lang="fa-IR">
                <a:solidFill>
                  <a:srgbClr val="04617B">
                    <a:shade val="90000"/>
                  </a:srgbClr>
                </a:solidFill>
              </a:rPr>
              <a:pPr>
                <a:defRPr/>
              </a:pPr>
              <a:t>1440/12/12</a:t>
            </a:fld>
            <a:endParaRPr lang="fa-IR">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fa-IR">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D3D8754-A458-4438-8875-3204FB08CC2C}" type="slidenum">
              <a:rPr lang="fa-IR">
                <a:solidFill>
                  <a:srgbClr val="04617B">
                    <a:shade val="90000"/>
                  </a:srgbClr>
                </a:solidFill>
              </a:rPr>
              <a:pPr>
                <a:defRPr/>
              </a:pPr>
              <a:t>‹#›</a:t>
            </a:fld>
            <a:endParaRPr lang="fa-IR">
              <a:solidFill>
                <a:srgbClr val="04617B">
                  <a:shade val="90000"/>
                </a:srgbClr>
              </a:solidFill>
            </a:endParaRPr>
          </a:p>
        </p:txBody>
      </p:sp>
    </p:spTree>
    <p:extLst>
      <p:ext uri="{BB962C8B-B14F-4D97-AF65-F5344CB8AC3E}">
        <p14:creationId xmlns:p14="http://schemas.microsoft.com/office/powerpoint/2010/main" val="1996155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490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10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349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856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946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14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019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013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704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26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B7282C-72E5-481C-8E13-BD1B04AD9717}" type="datetimeFigureOut">
              <a:rPr lang="fa-IR">
                <a:solidFill>
                  <a:srgbClr val="DBF5F9">
                    <a:shade val="90000"/>
                  </a:srgbClr>
                </a:solidFill>
              </a:rPr>
              <a:pPr>
                <a:defRPr/>
              </a:pPr>
              <a:t>1440/12/12</a:t>
            </a:fld>
            <a:endParaRPr lang="fa-IR">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75C657A-DA87-49BE-BC3A-559E6A3A64E6}" type="slidenum">
              <a:rPr lang="fa-IR">
                <a:solidFill>
                  <a:srgbClr val="DBF5F9">
                    <a:shade val="90000"/>
                  </a:srgbClr>
                </a:solidFill>
              </a:rPr>
              <a:pPr>
                <a:defRPr/>
              </a:pPr>
              <a:t>‹#›</a:t>
            </a:fld>
            <a:endParaRPr lang="fa-IR">
              <a:solidFill>
                <a:srgbClr val="DBF5F9">
                  <a:shade val="90000"/>
                </a:srgbClr>
              </a:solidFill>
            </a:endParaRPr>
          </a:p>
        </p:txBody>
      </p:sp>
    </p:spTree>
    <p:extLst>
      <p:ext uri="{BB962C8B-B14F-4D97-AF65-F5344CB8AC3E}">
        <p14:creationId xmlns:p14="http://schemas.microsoft.com/office/powerpoint/2010/main" val="99711801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990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92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764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86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96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93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981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116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876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64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FD496D6-EA28-4532-B0ED-2AE4C5FA751E}" type="datetimeFigureOut">
              <a:rPr lang="fa-IR">
                <a:solidFill>
                  <a:srgbClr val="04617B">
                    <a:shade val="90000"/>
                  </a:srgbClr>
                </a:solidFill>
              </a:rPr>
              <a:pPr>
                <a:defRPr/>
              </a:pPr>
              <a:t>1440/12/12</a:t>
            </a:fld>
            <a:endParaRPr lang="fa-IR">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fa-IR">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A4BB5F86-11F3-4C63-9A7B-A0F90918D7DE}" type="slidenum">
              <a:rPr lang="fa-IR">
                <a:solidFill>
                  <a:srgbClr val="04617B">
                    <a:shade val="90000"/>
                  </a:srgbClr>
                </a:solidFill>
              </a:rPr>
              <a:pPr>
                <a:defRPr/>
              </a:pPr>
              <a:t>‹#›</a:t>
            </a:fld>
            <a:endParaRPr lang="fa-IR">
              <a:solidFill>
                <a:srgbClr val="04617B">
                  <a:shade val="90000"/>
                </a:srgbClr>
              </a:solidFill>
            </a:endParaRPr>
          </a:p>
        </p:txBody>
      </p:sp>
    </p:spTree>
    <p:extLst>
      <p:ext uri="{BB962C8B-B14F-4D97-AF65-F5344CB8AC3E}">
        <p14:creationId xmlns:p14="http://schemas.microsoft.com/office/powerpoint/2010/main" val="942427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904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2739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959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284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838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6"/>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662124" y="6463838"/>
            <a:ext cx="862252" cy="365125"/>
          </a:xfrm>
        </p:spPr>
        <p:txBody>
          <a:bodyPr/>
          <a:lstStyle>
            <a:lvl1pPr>
              <a:defRPr>
                <a:solidFill>
                  <a:schemeClr val="accent2">
                    <a:lumMod val="50000"/>
                  </a:schemeClr>
                </a:solidFill>
              </a:defRPr>
            </a:lvl1pPr>
          </a:lstStyle>
          <a:p>
            <a:endParaRPr lang="en-US" dirty="0">
              <a:solidFill>
                <a:srgbClr val="2E83C3">
                  <a:lumMod val="50000"/>
                </a:srgbClr>
              </a:solidFill>
            </a:endParaRPr>
          </a:p>
        </p:txBody>
      </p:sp>
      <p:pic>
        <p:nvPicPr>
          <p:cNvPr id="18" name="Picture 17" descr="WHO-EN-white-H"/>
          <p:cNvPicPr>
            <a:picLocks noChangeAspect="1" noChangeArrowheads="1"/>
          </p:cNvPicPr>
          <p:nvPr userDrawn="1"/>
        </p:nvPicPr>
        <p:blipFill>
          <a:blip r:embed="rId2" cstate="print">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2541803" y="5558769"/>
            <a:ext cx="2541414" cy="10378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1_allah.png"/>
          <p:cNvPicPr>
            <a:picLocks noChangeAspect="1"/>
          </p:cNvPicPr>
          <p:nvPr userDrawn="1"/>
        </p:nvPicPr>
        <p:blipFill>
          <a:blip r:embed="rId3" cstate="print">
            <a:duotone>
              <a:schemeClr val="accent2">
                <a:shade val="45000"/>
                <a:satMod val="135000"/>
              </a:schemeClr>
              <a:prstClr val="white"/>
            </a:duotone>
          </a:blip>
          <a:stretch>
            <a:fillRect/>
          </a:stretch>
        </p:blipFill>
        <p:spPr>
          <a:xfrm>
            <a:off x="6417114" y="5591728"/>
            <a:ext cx="617973" cy="839150"/>
          </a:xfrm>
          <a:prstGeom prst="rect">
            <a:avLst/>
          </a:prstGeom>
          <a:noFill/>
          <a:ln>
            <a:noFill/>
          </a:ln>
        </p:spPr>
      </p:pic>
      <p:sp>
        <p:nvSpPr>
          <p:cNvPr id="29" name="Rectangle 28"/>
          <p:cNvSpPr/>
          <p:nvPr userDrawn="1"/>
        </p:nvSpPr>
        <p:spPr>
          <a:xfrm>
            <a:off x="5862873" y="6396336"/>
            <a:ext cx="2000459" cy="646331"/>
          </a:xfrm>
          <a:prstGeom prst="rect">
            <a:avLst/>
          </a:prstGeom>
        </p:spPr>
        <p:txBody>
          <a:bodyPr wrap="square">
            <a:spAutoFit/>
          </a:bodyPr>
          <a:lstStyle/>
          <a:p>
            <a:pPr algn="ctr" defTabSz="457200"/>
            <a:r>
              <a:rPr lang="en-GB" sz="1200" b="1" dirty="0" smtClean="0">
                <a:solidFill>
                  <a:srgbClr val="2C3C43">
                    <a:lumMod val="50000"/>
                  </a:srgbClr>
                </a:solidFill>
                <a:latin typeface="Arial Narrow" pitchFamily="34" charset="0"/>
              </a:rPr>
              <a:t>Ministry of Health &amp; Medical Education </a:t>
            </a:r>
          </a:p>
          <a:p>
            <a:pPr algn="ctr" defTabSz="457200"/>
            <a:r>
              <a:rPr lang="en-GB" sz="1200" b="1" dirty="0" smtClean="0">
                <a:solidFill>
                  <a:srgbClr val="2C3C43">
                    <a:lumMod val="50000"/>
                  </a:srgbClr>
                </a:solidFill>
                <a:latin typeface="Arial Narrow" pitchFamily="34" charset="0"/>
              </a:rPr>
              <a:t>Islamic Republic of IRAN</a:t>
            </a:r>
            <a:endParaRPr lang="en-US" sz="1200" b="1" dirty="0">
              <a:solidFill>
                <a:srgbClr val="2C3C43">
                  <a:lumMod val="50000"/>
                </a:srgbClr>
              </a:solidFill>
            </a:endParaRPr>
          </a:p>
        </p:txBody>
      </p:sp>
      <p:pic>
        <p:nvPicPr>
          <p:cNvPr id="30" name="Picture 29"/>
          <p:cNvPicPr>
            <a:picLocks noChangeAspect="1"/>
          </p:cNvPicPr>
          <p:nvPr userDrawn="1"/>
        </p:nvPicPr>
        <p:blipFill rotWithShape="1">
          <a:blip r:embed="rId4"/>
          <a:srcRect l="79991" t="11843" r="14709" b="77296"/>
          <a:stretch/>
        </p:blipFill>
        <p:spPr>
          <a:xfrm>
            <a:off x="508001" y="5528386"/>
            <a:ext cx="699906" cy="1075218"/>
          </a:xfrm>
          <a:prstGeom prst="rect">
            <a:avLst/>
          </a:prstGeom>
        </p:spPr>
      </p:pic>
      <p:sp>
        <p:nvSpPr>
          <p:cNvPr id="31" name="Rectangle 30"/>
          <p:cNvSpPr/>
          <p:nvPr userDrawn="1"/>
        </p:nvSpPr>
        <p:spPr>
          <a:xfrm>
            <a:off x="10547" y="6586261"/>
            <a:ext cx="2000459" cy="646331"/>
          </a:xfrm>
          <a:prstGeom prst="rect">
            <a:avLst/>
          </a:prstGeom>
        </p:spPr>
        <p:txBody>
          <a:bodyPr wrap="square">
            <a:spAutoFit/>
          </a:bodyPr>
          <a:lstStyle/>
          <a:p>
            <a:pPr algn="ctr" defTabSz="457200"/>
            <a:r>
              <a:rPr lang="en-GB" sz="1200" b="1" dirty="0" smtClean="0">
                <a:solidFill>
                  <a:srgbClr val="2C3C43">
                    <a:lumMod val="50000"/>
                  </a:srgbClr>
                </a:solidFill>
                <a:latin typeface="Arial Narrow" pitchFamily="34" charset="0"/>
              </a:rPr>
              <a:t>Tabriz University of Medical Sciences</a:t>
            </a:r>
          </a:p>
          <a:p>
            <a:pPr algn="ctr" defTabSz="457200"/>
            <a:endParaRPr lang="en-US" sz="1200" b="1" dirty="0">
              <a:solidFill>
                <a:srgbClr val="2C3C43">
                  <a:lumMod val="50000"/>
                </a:srgbClr>
              </a:solidFill>
            </a:endParaRPr>
          </a:p>
        </p:txBody>
      </p:sp>
    </p:spTree>
    <p:extLst>
      <p:ext uri="{BB962C8B-B14F-4D97-AF65-F5344CB8AC3E}">
        <p14:creationId xmlns:p14="http://schemas.microsoft.com/office/powerpoint/2010/main" val="285510488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9298" y="195561"/>
            <a:ext cx="6447501" cy="1320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3228" y="1625601"/>
            <a:ext cx="6447501" cy="4233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solidFill>
                  <a:srgbClr val="5FCBEF"/>
                </a:solidFill>
              </a:rPr>
              <a:pPr/>
              <a:t>‹#›</a:t>
            </a:fld>
            <a:endParaRPr lang="en-US" dirty="0">
              <a:solidFill>
                <a:srgbClr val="5FCBEF"/>
              </a:solidFill>
            </a:endParaRPr>
          </a:p>
        </p:txBody>
      </p:sp>
      <p:sp>
        <p:nvSpPr>
          <p:cNvPr id="12" name="Rectangle 11"/>
          <p:cNvSpPr/>
          <p:nvPr userDrawn="1"/>
        </p:nvSpPr>
        <p:spPr>
          <a:xfrm rot="16200000">
            <a:off x="6390116" y="2734800"/>
            <a:ext cx="5018745" cy="646331"/>
          </a:xfrm>
          <a:prstGeom prst="rect">
            <a:avLst/>
          </a:prstGeom>
          <a:noFill/>
        </p:spPr>
        <p:txBody>
          <a:bodyPr wrap="none" lIns="91440" tIns="45720" rIns="91440" bIns="45720">
            <a:spAutoFit/>
          </a:bodyPr>
          <a:lstStyle/>
          <a:p>
            <a:pPr algn="ctr" defTabSz="457200"/>
            <a:r>
              <a:rPr lang="en-US" b="1" dirty="0" smtClean="0">
                <a:solidFill>
                  <a:srgbClr val="FFFF00"/>
                </a:solidFill>
              </a:rPr>
              <a:t>National Training Course for physical activity</a:t>
            </a:r>
          </a:p>
          <a:p>
            <a:pPr algn="ctr" defTabSz="457200"/>
            <a:r>
              <a:rPr lang="en-US" b="1" dirty="0" smtClean="0">
                <a:solidFill>
                  <a:srgbClr val="FFFF00"/>
                </a:solidFill>
              </a:rPr>
              <a:t>Tabriz/Iran</a:t>
            </a:r>
            <a:endParaRPr lang="en-US" dirty="0">
              <a:solidFill>
                <a:srgbClr val="FFFF00"/>
              </a:solidFill>
            </a:endParaRPr>
          </a:p>
        </p:txBody>
      </p:sp>
      <p:pic>
        <p:nvPicPr>
          <p:cNvPr id="13" name="Picture 17" descr="WHO-EN-white-H"/>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779913" y="6216596"/>
            <a:ext cx="1413337" cy="5771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1_allah.png"/>
          <p:cNvPicPr>
            <a:picLocks noChangeAspect="1"/>
          </p:cNvPicPr>
          <p:nvPr userDrawn="1"/>
        </p:nvPicPr>
        <p:blipFill>
          <a:blip r:embed="rId3" cstate="print">
            <a:duotone>
              <a:schemeClr val="accent1">
                <a:shade val="45000"/>
                <a:satMod val="135000"/>
              </a:schemeClr>
              <a:prstClr val="white"/>
            </a:duotone>
          </a:blip>
          <a:stretch>
            <a:fillRect/>
          </a:stretch>
        </p:blipFill>
        <p:spPr>
          <a:xfrm>
            <a:off x="6156939" y="6110327"/>
            <a:ext cx="503294" cy="683427"/>
          </a:xfrm>
          <a:prstGeom prst="rect">
            <a:avLst/>
          </a:prstGeom>
          <a:noFill/>
          <a:ln>
            <a:noFill/>
          </a:ln>
        </p:spPr>
      </p:pic>
      <p:sp>
        <p:nvSpPr>
          <p:cNvPr id="15" name="Rectangle 14"/>
          <p:cNvSpPr/>
          <p:nvPr userDrawn="1"/>
        </p:nvSpPr>
        <p:spPr>
          <a:xfrm>
            <a:off x="6660233" y="6378254"/>
            <a:ext cx="2178627" cy="415498"/>
          </a:xfrm>
          <a:prstGeom prst="rect">
            <a:avLst/>
          </a:prstGeom>
        </p:spPr>
        <p:txBody>
          <a:bodyPr wrap="square">
            <a:spAutoFit/>
          </a:bodyPr>
          <a:lstStyle/>
          <a:p>
            <a:pPr defTabSz="457200"/>
            <a:r>
              <a:rPr lang="en-GB" sz="1050" b="1" dirty="0" smtClean="0">
                <a:solidFill>
                  <a:srgbClr val="2C3C43"/>
                </a:solidFill>
                <a:latin typeface="Arial Narrow" pitchFamily="34" charset="0"/>
              </a:rPr>
              <a:t>Ministry of Health &amp; Medical Education Islamic Republic of IRAN</a:t>
            </a:r>
            <a:endParaRPr lang="en-US" sz="1050" b="1" dirty="0">
              <a:solidFill>
                <a:srgbClr val="2C3C43"/>
              </a:solidFill>
            </a:endParaRPr>
          </a:p>
        </p:txBody>
      </p:sp>
      <p:pic>
        <p:nvPicPr>
          <p:cNvPr id="16" name="Picture 15"/>
          <p:cNvPicPr>
            <a:picLocks noChangeAspect="1"/>
          </p:cNvPicPr>
          <p:nvPr userDrawn="1"/>
        </p:nvPicPr>
        <p:blipFill rotWithShape="1">
          <a:blip r:embed="rId4"/>
          <a:srcRect l="79991" t="11843" r="14709" b="77296"/>
          <a:stretch/>
        </p:blipFill>
        <p:spPr>
          <a:xfrm>
            <a:off x="429341" y="5986912"/>
            <a:ext cx="525207" cy="806840"/>
          </a:xfrm>
          <a:prstGeom prst="rect">
            <a:avLst/>
          </a:prstGeom>
        </p:spPr>
      </p:pic>
      <p:sp>
        <p:nvSpPr>
          <p:cNvPr id="17" name="Rectangle 16"/>
          <p:cNvSpPr/>
          <p:nvPr userDrawn="1"/>
        </p:nvSpPr>
        <p:spPr>
          <a:xfrm>
            <a:off x="851105" y="6362867"/>
            <a:ext cx="1416639" cy="430887"/>
          </a:xfrm>
          <a:prstGeom prst="rect">
            <a:avLst/>
          </a:prstGeom>
        </p:spPr>
        <p:txBody>
          <a:bodyPr wrap="square">
            <a:spAutoFit/>
          </a:bodyPr>
          <a:lstStyle/>
          <a:p>
            <a:pPr algn="ctr" defTabSz="457200"/>
            <a:r>
              <a:rPr lang="en-GB" sz="1050" b="1" dirty="0" smtClean="0">
                <a:solidFill>
                  <a:srgbClr val="2C3C43"/>
                </a:solidFill>
                <a:latin typeface="Arial Narrow" pitchFamily="34" charset="0"/>
              </a:rPr>
              <a:t>Tabriz University of Medical Sciences</a:t>
            </a:r>
          </a:p>
        </p:txBody>
      </p:sp>
    </p:spTree>
    <p:extLst>
      <p:ext uri="{BB962C8B-B14F-4D97-AF65-F5344CB8AC3E}">
        <p14:creationId xmlns:p14="http://schemas.microsoft.com/office/powerpoint/2010/main" val="240153454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568804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595797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27758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859760"/>
            <a:ext cx="4041776"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514600"/>
            <a:ext cx="4041776"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C06D545-B068-428D-BAAC-311E2D98CA86}" type="datetimeFigureOut">
              <a:rPr lang="fa-IR">
                <a:solidFill>
                  <a:srgbClr val="04617B">
                    <a:shade val="90000"/>
                  </a:srgbClr>
                </a:solidFill>
              </a:rPr>
              <a:pPr>
                <a:defRPr/>
              </a:pPr>
              <a:t>1440/12/12</a:t>
            </a:fld>
            <a:endParaRPr lang="fa-IR">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fa-IR">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38A94CC4-110A-49BE-B26F-960FBD3B50FE}" type="slidenum">
              <a:rPr lang="fa-IR">
                <a:solidFill>
                  <a:srgbClr val="04617B">
                    <a:shade val="90000"/>
                  </a:srgbClr>
                </a:solidFill>
              </a:rPr>
              <a:pPr>
                <a:defRPr/>
              </a:pPr>
              <a:t>‹#›</a:t>
            </a:fld>
            <a:endParaRPr lang="fa-IR">
              <a:solidFill>
                <a:srgbClr val="04617B">
                  <a:shade val="90000"/>
                </a:srgbClr>
              </a:solidFill>
            </a:endParaRPr>
          </a:p>
        </p:txBody>
      </p:sp>
    </p:spTree>
    <p:extLst>
      <p:ext uri="{BB962C8B-B14F-4D97-AF65-F5344CB8AC3E}">
        <p14:creationId xmlns:p14="http://schemas.microsoft.com/office/powerpoint/2010/main" val="12997228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5837430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444124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4"/>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0"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7317066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41505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1682733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406402"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231301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8762268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406402"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020072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693680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70988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F55AAEB-44BE-416D-AEC2-DF9B7396E694}" type="datetimeFigureOut">
              <a:rPr lang="fa-IR">
                <a:solidFill>
                  <a:srgbClr val="04617B">
                    <a:shade val="90000"/>
                  </a:srgbClr>
                </a:solidFill>
              </a:rPr>
              <a:pPr>
                <a:defRPr/>
              </a:pPr>
              <a:t>1440/12/12</a:t>
            </a:fld>
            <a:endParaRPr lang="fa-IR">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fa-IR">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CAAE7985-CC32-4A1A-B299-F4F5054197A0}" type="slidenum">
              <a:rPr lang="fa-IR">
                <a:solidFill>
                  <a:srgbClr val="04617B">
                    <a:shade val="90000"/>
                  </a:srgbClr>
                </a:solidFill>
              </a:rPr>
              <a:pPr>
                <a:defRPr/>
              </a:pPr>
              <a:t>‹#›</a:t>
            </a:fld>
            <a:endParaRPr lang="fa-IR">
              <a:solidFill>
                <a:srgbClr val="04617B">
                  <a:shade val="90000"/>
                </a:srgbClr>
              </a:solidFill>
            </a:endParaRPr>
          </a:p>
        </p:txBody>
      </p:sp>
    </p:spTree>
    <p:extLst>
      <p:ext uri="{BB962C8B-B14F-4D97-AF65-F5344CB8AC3E}">
        <p14:creationId xmlns:p14="http://schemas.microsoft.com/office/powerpoint/2010/main" val="3018388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576887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8001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267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86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411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434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3127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6724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66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12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A1FCC78-229B-40B5-9733-BC2B3847E6D2}" type="datetimeFigureOut">
              <a:rPr lang="fa-IR">
                <a:solidFill>
                  <a:srgbClr val="04617B">
                    <a:shade val="90000"/>
                  </a:srgbClr>
                </a:solidFill>
              </a:rPr>
              <a:pPr>
                <a:defRPr/>
              </a:pPr>
              <a:t>1440/12/12</a:t>
            </a:fld>
            <a:endParaRPr lang="fa-IR">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fa-IR">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477CD584-789C-434E-84C0-C041E226673A}" type="slidenum">
              <a:rPr lang="fa-IR">
                <a:solidFill>
                  <a:srgbClr val="04617B">
                    <a:shade val="90000"/>
                  </a:srgbClr>
                </a:solidFill>
              </a:rPr>
              <a:pPr>
                <a:defRPr/>
              </a:pPr>
              <a:t>‹#›</a:t>
            </a:fld>
            <a:endParaRPr lang="fa-IR">
              <a:solidFill>
                <a:srgbClr val="04617B">
                  <a:shade val="90000"/>
                </a:srgbClr>
              </a:solidFill>
            </a:endParaRPr>
          </a:p>
        </p:txBody>
      </p:sp>
    </p:spTree>
    <p:extLst>
      <p:ext uri="{BB962C8B-B14F-4D97-AF65-F5344CB8AC3E}">
        <p14:creationId xmlns:p14="http://schemas.microsoft.com/office/powerpoint/2010/main" val="31135430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5524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17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3"/>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49"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F7BC840-AA3A-463C-A3B6-D3D868FF763C}" type="datetimeFigureOut">
              <a:rPr lang="fa-IR">
                <a:solidFill>
                  <a:srgbClr val="04617B">
                    <a:shade val="90000"/>
                  </a:srgbClr>
                </a:solidFill>
              </a:rPr>
              <a:pPr>
                <a:defRPr/>
              </a:pPr>
              <a:t>1440/12/12</a:t>
            </a:fld>
            <a:endParaRPr lang="fa-IR">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fa-IR">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62D7CB9F-EB05-4A34-8AF6-0A780220FE49}" type="slidenum">
              <a:rPr lang="fa-IR">
                <a:solidFill>
                  <a:srgbClr val="04617B">
                    <a:shade val="90000"/>
                  </a:srgbClr>
                </a:solidFill>
              </a:rPr>
              <a:pPr>
                <a:defRPr/>
              </a:pPr>
              <a:t>‹#›</a:t>
            </a:fld>
            <a:endParaRPr lang="fa-IR">
              <a:solidFill>
                <a:srgbClr val="04617B">
                  <a:shade val="90000"/>
                </a:srgbClr>
              </a:solidFill>
            </a:endParaRPr>
          </a:p>
        </p:txBody>
      </p:sp>
    </p:spTree>
    <p:extLst>
      <p:ext uri="{BB962C8B-B14F-4D97-AF65-F5344CB8AC3E}">
        <p14:creationId xmlns:p14="http://schemas.microsoft.com/office/powerpoint/2010/main" val="153451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231"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57263" rtl="1" fontAlgn="base">
              <a:spcBef>
                <a:spcPct val="0"/>
              </a:spcBef>
              <a:spcAft>
                <a:spcPct val="0"/>
              </a:spcAft>
              <a:defRPr/>
            </a:pPr>
            <a:endParaRPr lang="en-US" sz="1900">
              <a:solidFill>
                <a:prstClr val="white"/>
              </a:solidFill>
            </a:endParaRPr>
          </a:p>
        </p:txBody>
      </p:sp>
      <p:sp>
        <p:nvSpPr>
          <p:cNvPr id="6" name="Right Triangle 5"/>
          <p:cNvSpPr/>
          <p:nvPr/>
        </p:nvSpPr>
        <p:spPr>
          <a:xfrm rot="420000" flipV="1">
            <a:off x="8003931" y="5359401"/>
            <a:ext cx="155331"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57263" rtl="1" fontAlgn="base">
              <a:spcBef>
                <a:spcPct val="0"/>
              </a:spcBef>
              <a:spcAft>
                <a:spcPct val="0"/>
              </a:spcAft>
              <a:defRPr/>
            </a:pPr>
            <a:endParaRPr lang="en-US" sz="1900">
              <a:solidFill>
                <a:prstClr val="white"/>
              </a:solidFill>
            </a:endParaRPr>
          </a:p>
        </p:txBody>
      </p:sp>
      <p:sp>
        <p:nvSpPr>
          <p:cNvPr id="7" name="Freeform 6"/>
          <p:cNvSpPr>
            <a:spLocks/>
          </p:cNvSpPr>
          <p:nvPr/>
        </p:nvSpPr>
        <p:spPr bwMode="auto">
          <a:xfrm flipV="1">
            <a:off x="-10258" y="5816600"/>
            <a:ext cx="916451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57263" fontAlgn="base">
              <a:spcBef>
                <a:spcPct val="0"/>
              </a:spcBef>
              <a:spcAft>
                <a:spcPct val="0"/>
              </a:spcAft>
              <a:defRPr/>
            </a:pPr>
            <a:endParaRPr lang="en-US" sz="1900">
              <a:solidFill>
                <a:prstClr val="black"/>
              </a:solidFill>
              <a:cs typeface="Arial" pitchFamily="34" charset="0"/>
            </a:endParaRPr>
          </a:p>
        </p:txBody>
      </p:sp>
      <p:sp>
        <p:nvSpPr>
          <p:cNvPr id="8" name="Freeform 7"/>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57263" fontAlgn="base">
              <a:spcBef>
                <a:spcPct val="0"/>
              </a:spcBef>
              <a:spcAft>
                <a:spcPct val="0"/>
              </a:spcAft>
              <a:defRPr/>
            </a:pPr>
            <a:endParaRPr lang="en-US" sz="1900">
              <a:solidFill>
                <a:prstClr val="black"/>
              </a:solidFill>
              <a:cs typeface="Arial" pitchFamily="34" charset="0"/>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6"/>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739D97B-2FF1-43DA-B1F3-FEB965292675}" type="datetimeFigureOut">
              <a:rPr lang="fa-IR">
                <a:solidFill>
                  <a:srgbClr val="04617B">
                    <a:shade val="90000"/>
                  </a:srgbClr>
                </a:solidFill>
              </a:rPr>
              <a:pPr>
                <a:defRPr/>
              </a:pPr>
              <a:t>1440/12/12</a:t>
            </a:fld>
            <a:endParaRPr lang="fa-IR">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fa-IR">
              <a:solidFill>
                <a:srgbClr val="04617B">
                  <a:shade val="90000"/>
                </a:srgbClr>
              </a:solidFill>
            </a:endParaRPr>
          </a:p>
        </p:txBody>
      </p:sp>
      <p:sp>
        <p:nvSpPr>
          <p:cNvPr id="11" name="Slide Number Placeholder 6"/>
          <p:cNvSpPr>
            <a:spLocks noGrp="1"/>
          </p:cNvSpPr>
          <p:nvPr>
            <p:ph type="sldNum" sz="quarter" idx="12"/>
          </p:nvPr>
        </p:nvSpPr>
        <p:spPr>
          <a:xfrm>
            <a:off x="8077200" y="6356351"/>
            <a:ext cx="609600" cy="365125"/>
          </a:xfrm>
        </p:spPr>
        <p:txBody>
          <a:bodyPr/>
          <a:lstStyle>
            <a:lvl1pPr>
              <a:defRPr/>
            </a:lvl1pPr>
          </a:lstStyle>
          <a:p>
            <a:pPr>
              <a:defRPr/>
            </a:pPr>
            <a:fld id="{2465F3C4-0658-41FD-9930-64E6394A2AA8}" type="slidenum">
              <a:rPr lang="fa-IR">
                <a:solidFill>
                  <a:srgbClr val="04617B">
                    <a:shade val="90000"/>
                  </a:srgbClr>
                </a:solidFill>
              </a:rPr>
              <a:pPr>
                <a:defRPr/>
              </a:pPr>
              <a:t>‹#›</a:t>
            </a:fld>
            <a:endParaRPr lang="fa-IR">
              <a:solidFill>
                <a:srgbClr val="04617B">
                  <a:shade val="90000"/>
                </a:srgbClr>
              </a:solidFill>
            </a:endParaRPr>
          </a:p>
        </p:txBody>
      </p:sp>
    </p:spTree>
    <p:extLst>
      <p:ext uri="{BB962C8B-B14F-4D97-AF65-F5344CB8AC3E}">
        <p14:creationId xmlns:p14="http://schemas.microsoft.com/office/powerpoint/2010/main" val="94972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258" y="-7938"/>
            <a:ext cx="9164516"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57263" fontAlgn="base">
              <a:spcBef>
                <a:spcPct val="0"/>
              </a:spcBef>
              <a:spcAft>
                <a:spcPct val="0"/>
              </a:spcAft>
              <a:defRPr/>
            </a:pPr>
            <a:endParaRPr lang="en-US" sz="1900">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57263" fontAlgn="base">
              <a:spcBef>
                <a:spcPct val="0"/>
              </a:spcBef>
              <a:spcAft>
                <a:spcPct val="0"/>
              </a:spcAft>
              <a:defRPr/>
            </a:pPr>
            <a:endParaRPr lang="en-US" sz="1900">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4"/>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Arial" charset="0"/>
              </a:defRPr>
            </a:lvl1pPr>
          </a:lstStyle>
          <a:p>
            <a:pPr defTabSz="957263" rtl="1" fontAlgn="base">
              <a:spcBef>
                <a:spcPct val="0"/>
              </a:spcBef>
              <a:spcAft>
                <a:spcPct val="0"/>
              </a:spcAft>
              <a:defRPr/>
            </a:pPr>
            <a:fld id="{2BAD3797-C54F-41A6-A498-FB677B8EDE78}" type="datetimeFigureOut">
              <a:rPr lang="fa-IR">
                <a:solidFill>
                  <a:srgbClr val="04617B">
                    <a:shade val="90000"/>
                  </a:srgbClr>
                </a:solidFill>
                <a:latin typeface="Calibri" pitchFamily="34" charset="0"/>
              </a:rPr>
              <a:pPr defTabSz="957263" rtl="1" fontAlgn="base">
                <a:spcBef>
                  <a:spcPct val="0"/>
                </a:spcBef>
                <a:spcAft>
                  <a:spcPct val="0"/>
                </a:spcAft>
                <a:defRPr/>
              </a:pPr>
              <a:t>1440/12/12</a:t>
            </a:fld>
            <a:endParaRPr lang="fa-IR">
              <a:solidFill>
                <a:srgbClr val="04617B">
                  <a:shade val="90000"/>
                </a:srgbClr>
              </a:solidFill>
              <a:latin typeface="Calibri" pitchFamily="34" charset="0"/>
            </a:endParaRP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Arial" charset="0"/>
              </a:defRPr>
            </a:lvl1pPr>
          </a:lstStyle>
          <a:p>
            <a:pPr defTabSz="957263" rtl="1" fontAlgn="base">
              <a:spcBef>
                <a:spcPct val="0"/>
              </a:spcBef>
              <a:spcAft>
                <a:spcPct val="0"/>
              </a:spcAft>
              <a:defRPr/>
            </a:pPr>
            <a:endParaRPr lang="fa-IR">
              <a:solidFill>
                <a:srgbClr val="04617B">
                  <a:shade val="90000"/>
                </a:srgbClr>
              </a:solidFill>
              <a:latin typeface="Calibri" pitchFamily="34" charset="0"/>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Arial" charset="0"/>
              </a:defRPr>
            </a:lvl1pPr>
          </a:lstStyle>
          <a:p>
            <a:pPr defTabSz="957263" rtl="1" fontAlgn="base">
              <a:spcBef>
                <a:spcPct val="0"/>
              </a:spcBef>
              <a:spcAft>
                <a:spcPct val="0"/>
              </a:spcAft>
              <a:defRPr/>
            </a:pPr>
            <a:fld id="{9A3014B9-40E6-494E-86F3-9973F7055249}" type="slidenum">
              <a:rPr lang="fa-IR">
                <a:solidFill>
                  <a:srgbClr val="04617B">
                    <a:shade val="90000"/>
                  </a:srgbClr>
                </a:solidFill>
                <a:latin typeface="Calibri" pitchFamily="34" charset="0"/>
              </a:rPr>
              <a:pPr defTabSz="957263" rtl="1" fontAlgn="base">
                <a:spcBef>
                  <a:spcPct val="0"/>
                </a:spcBef>
                <a:spcAft>
                  <a:spcPct val="0"/>
                </a:spcAft>
                <a:defRPr/>
              </a:pPr>
              <a:t>‹#›</a:t>
            </a:fld>
            <a:endParaRPr lang="fa-IR">
              <a:solidFill>
                <a:srgbClr val="04617B">
                  <a:shade val="90000"/>
                </a:srgbClr>
              </a:solidFill>
              <a:latin typeface="Calibri" pitchFamily="34" charset="0"/>
            </a:endParaRPr>
          </a:p>
        </p:txBody>
      </p:sp>
      <p:grpSp>
        <p:nvGrpSpPr>
          <p:cNvPr id="1033" name="Group 1"/>
          <p:cNvGrpSpPr>
            <a:grpSpLocks/>
          </p:cNvGrpSpPr>
          <p:nvPr/>
        </p:nvGrpSpPr>
        <p:grpSpPr bwMode="auto">
          <a:xfrm>
            <a:off x="-19050" y="203200"/>
            <a:ext cx="9180635"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r" defTabSz="957263" rtl="1" fontAlgn="base">
                <a:spcBef>
                  <a:spcPct val="0"/>
                </a:spcBef>
                <a:spcAft>
                  <a:spcPct val="0"/>
                </a:spcAft>
                <a:defRPr/>
              </a:pPr>
              <a:endParaRPr lang="en-US" sz="1900">
                <a:solidFill>
                  <a:prstClr val="black"/>
                </a:solidFill>
                <a:latin typeface="Calibri" pitchFamily="34"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r" defTabSz="957263" rtl="1" fontAlgn="base">
                <a:spcBef>
                  <a:spcPct val="0"/>
                </a:spcBef>
                <a:spcAft>
                  <a:spcPct val="0"/>
                </a:spcAft>
                <a:defRPr/>
              </a:pPr>
              <a:endParaRPr lang="en-US" sz="1900">
                <a:solidFill>
                  <a:prstClr val="black"/>
                </a:solidFill>
                <a:latin typeface="Calibri" pitchFamily="34" charset="0"/>
                <a:cs typeface="Arial" charset="0"/>
              </a:endParaRPr>
            </a:p>
          </p:txBody>
        </p:sp>
      </p:grpSp>
    </p:spTree>
    <p:extLst>
      <p:ext uri="{BB962C8B-B14F-4D97-AF65-F5344CB8AC3E}">
        <p14:creationId xmlns:p14="http://schemas.microsoft.com/office/powerpoint/2010/main" val="39880773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cs typeface="Traditional Arabic" pitchFamily="18" charset="-78"/>
        </a:defRPr>
      </a:lvl2pPr>
      <a:lvl3pPr algn="l" rtl="0" eaLnBrk="0" fontAlgn="base" hangingPunct="0">
        <a:spcBef>
          <a:spcPct val="0"/>
        </a:spcBef>
        <a:spcAft>
          <a:spcPct val="0"/>
        </a:spcAft>
        <a:defRPr sz="5000">
          <a:solidFill>
            <a:schemeClr val="tx2"/>
          </a:solidFill>
          <a:latin typeface="Calibri" pitchFamily="34" charset="0"/>
          <a:cs typeface="Traditional Arabic" pitchFamily="18" charset="-78"/>
        </a:defRPr>
      </a:lvl3pPr>
      <a:lvl4pPr algn="l" rtl="0" eaLnBrk="0" fontAlgn="base" hangingPunct="0">
        <a:spcBef>
          <a:spcPct val="0"/>
        </a:spcBef>
        <a:spcAft>
          <a:spcPct val="0"/>
        </a:spcAft>
        <a:defRPr sz="5000">
          <a:solidFill>
            <a:schemeClr val="tx2"/>
          </a:solidFill>
          <a:latin typeface="Calibri" pitchFamily="34" charset="0"/>
          <a:cs typeface="Traditional Arabic" pitchFamily="18" charset="-78"/>
        </a:defRPr>
      </a:lvl4pPr>
      <a:lvl5pPr algn="l" rtl="0" eaLnBrk="0" fontAlgn="base" hangingPunct="0">
        <a:spcBef>
          <a:spcPct val="0"/>
        </a:spcBef>
        <a:spcAft>
          <a:spcPct val="0"/>
        </a:spcAft>
        <a:defRPr sz="5000">
          <a:solidFill>
            <a:schemeClr val="tx2"/>
          </a:solidFill>
          <a:latin typeface="Calibri" pitchFamily="34" charset="0"/>
          <a:cs typeface="Traditional Arabic" pitchFamily="18" charset="-78"/>
        </a:defRPr>
      </a:lvl5pPr>
      <a:lvl6pPr marL="457200" algn="l" rtl="0" fontAlgn="base">
        <a:spcBef>
          <a:spcPct val="0"/>
        </a:spcBef>
        <a:spcAft>
          <a:spcPct val="0"/>
        </a:spcAft>
        <a:defRPr sz="5000">
          <a:solidFill>
            <a:schemeClr val="tx2"/>
          </a:solidFill>
          <a:latin typeface="Calibri" pitchFamily="34" charset="0"/>
          <a:cs typeface="Traditional Arabic" pitchFamily="18" charset="-78"/>
        </a:defRPr>
      </a:lvl6pPr>
      <a:lvl7pPr marL="914400" algn="l" rtl="0" fontAlgn="base">
        <a:spcBef>
          <a:spcPct val="0"/>
        </a:spcBef>
        <a:spcAft>
          <a:spcPct val="0"/>
        </a:spcAft>
        <a:defRPr sz="5000">
          <a:solidFill>
            <a:schemeClr val="tx2"/>
          </a:solidFill>
          <a:latin typeface="Calibri" pitchFamily="34" charset="0"/>
          <a:cs typeface="Traditional Arabic" pitchFamily="18" charset="-78"/>
        </a:defRPr>
      </a:lvl7pPr>
      <a:lvl8pPr marL="1371600" algn="l" rtl="0" fontAlgn="base">
        <a:spcBef>
          <a:spcPct val="0"/>
        </a:spcBef>
        <a:spcAft>
          <a:spcPct val="0"/>
        </a:spcAft>
        <a:defRPr sz="5000">
          <a:solidFill>
            <a:schemeClr val="tx2"/>
          </a:solidFill>
          <a:latin typeface="Calibri" pitchFamily="34" charset="0"/>
          <a:cs typeface="Traditional Arabic" pitchFamily="18" charset="-78"/>
        </a:defRPr>
      </a:lvl8pPr>
      <a:lvl9pPr marL="1828800" algn="l" rtl="0" fontAlgn="base">
        <a:spcBef>
          <a:spcPct val="0"/>
        </a:spcBef>
        <a:spcAft>
          <a:spcPct val="0"/>
        </a:spcAft>
        <a:defRPr sz="5000">
          <a:solidFill>
            <a:schemeClr val="tx2"/>
          </a:solidFill>
          <a:latin typeface="Calibri" pitchFamily="34" charset="0"/>
          <a:cs typeface="Traditional Arabic" pitchFamily="18" charset="-7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112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2777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D3B95-0091-4BBB-A071-46BE10043F1A}"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5F3F-CA43-4C4A-A5E8-13FCFD7387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83782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6"/>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508000"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02111984F565}" type="slidenum">
              <a:rPr lang="en-US" smtClean="0">
                <a:solidFill>
                  <a:srgbClr val="5FCBEF"/>
                </a:solidFill>
              </a:rPr>
              <a:pPr defTabSz="457200"/>
              <a:t>‹#›</a:t>
            </a:fld>
            <a:endParaRPr lang="en-US" dirty="0">
              <a:solidFill>
                <a:srgbClr val="5FCBEF"/>
              </a:solidFill>
            </a:endParaRPr>
          </a:p>
        </p:txBody>
      </p:sp>
    </p:spTree>
    <p:extLst>
      <p:ext uri="{BB962C8B-B14F-4D97-AF65-F5344CB8AC3E}">
        <p14:creationId xmlns:p14="http://schemas.microsoft.com/office/powerpoint/2010/main" val="258518859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3411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5.xml"/><Relationship Id="rId5" Type="http://schemas.openxmlformats.org/officeDocument/2006/relationships/image" Target="../media/image13.emf"/><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5.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axrizan.com/wp-content/uploads/2011/08/Untitl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141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شاخص اضافه وزن</a:t>
            </a:r>
            <a:endParaRPr lang="en-US" dirty="0">
              <a:cs typeface="B Titr" panose="00000700000000000000"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1663840688"/>
              </p:ext>
            </p:extLst>
          </p:nvPr>
        </p:nvGraphicFramePr>
        <p:xfrm>
          <a:off x="4953000" y="1447800"/>
          <a:ext cx="4038600" cy="472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962830029"/>
              </p:ext>
            </p:extLst>
          </p:nvPr>
        </p:nvGraphicFramePr>
        <p:xfrm>
          <a:off x="152400" y="1447800"/>
          <a:ext cx="37338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6094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F:\action plan PA\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68535"/>
            <a:ext cx="7010400" cy="602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297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r" rtl="1">
              <a:lnSpc>
                <a:spcPct val="106000"/>
              </a:lnSpc>
              <a:spcBef>
                <a:spcPts val="0"/>
              </a:spcBef>
              <a:spcAft>
                <a:spcPts val="0"/>
              </a:spcAft>
            </a:pPr>
            <a:r>
              <a:rPr lang="ar-SA" b="1" dirty="0">
                <a:solidFill>
                  <a:srgbClr val="000000"/>
                </a:solidFill>
                <a:latin typeface="Times New Roman"/>
                <a:ea typeface="Calibri"/>
                <a:cs typeface="B Nazanin"/>
              </a:rPr>
              <a:t>تعريف فعاليت بدني و ورزش </a:t>
            </a:r>
            <a:r>
              <a:rPr lang="en-US" sz="3600" dirty="0">
                <a:solidFill>
                  <a:srgbClr val="000000"/>
                </a:solidFill>
                <a:ea typeface="Calibri"/>
              </a:rPr>
              <a:t/>
            </a:r>
            <a:br>
              <a:rPr lang="en-US" sz="3600" dirty="0">
                <a:solidFill>
                  <a:srgbClr val="000000"/>
                </a:solidFill>
                <a:ea typeface="Calibri"/>
              </a:rPr>
            </a:b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marL="0" marR="0" algn="justLow" rtl="1">
              <a:lnSpc>
                <a:spcPct val="106000"/>
              </a:lnSpc>
              <a:spcBef>
                <a:spcPts val="0"/>
              </a:spcBef>
              <a:spcAft>
                <a:spcPts val="0"/>
              </a:spcAft>
            </a:pPr>
            <a:r>
              <a:rPr lang="fa-IR" dirty="0">
                <a:solidFill>
                  <a:srgbClr val="000000"/>
                </a:solidFill>
                <a:ea typeface="Calibri"/>
                <a:cs typeface="B Nazanin"/>
              </a:rPr>
              <a:t>به هرگونه حركت بدن كه در اثر انقباض و انبساط عضلات اسكلتي بدن ايجاد می‌شود و نيازمند صرف انرژي است، فعاليت بدني گفته مي‌شود. </a:t>
            </a:r>
            <a:endParaRPr lang="fa-IR" dirty="0" smtClean="0">
              <a:solidFill>
                <a:srgbClr val="000000"/>
              </a:solidFill>
              <a:ea typeface="Calibri"/>
              <a:cs typeface="B Nazanin"/>
            </a:endParaRPr>
          </a:p>
          <a:p>
            <a:pPr marL="0" marR="0" algn="justLow" rtl="1">
              <a:lnSpc>
                <a:spcPct val="106000"/>
              </a:lnSpc>
              <a:spcBef>
                <a:spcPts val="0"/>
              </a:spcBef>
              <a:spcAft>
                <a:spcPts val="0"/>
              </a:spcAft>
            </a:pPr>
            <a:r>
              <a:rPr lang="fa-IR" dirty="0" smtClean="0">
                <a:solidFill>
                  <a:srgbClr val="000000"/>
                </a:solidFill>
                <a:ea typeface="Calibri"/>
                <a:cs typeface="B Nazanin"/>
              </a:rPr>
              <a:t>ورزش </a:t>
            </a:r>
            <a:r>
              <a:rPr lang="fa-IR" dirty="0">
                <a:solidFill>
                  <a:srgbClr val="000000"/>
                </a:solidFill>
                <a:ea typeface="Calibri"/>
                <a:cs typeface="B Nazanin"/>
              </a:rPr>
              <a:t>نوعي فعاليت بدني سازماندهي شده است كه  با هدف بازي و سرگرمي، توانايي بيشتر، تندرستي و يا تناسب بدني و به صورت حركات منظم، مكرر و يا برنامه ريزي شده انجام مي‌شود</a:t>
            </a:r>
            <a:r>
              <a:rPr lang="fa-IR" dirty="0" smtClean="0">
                <a:solidFill>
                  <a:srgbClr val="000000"/>
                </a:solidFill>
                <a:ea typeface="Calibri"/>
                <a:cs typeface="B Nazanin"/>
              </a:rPr>
              <a:t>.</a:t>
            </a:r>
          </a:p>
          <a:p>
            <a:pPr marL="0" marR="0" algn="justLow" rtl="1">
              <a:lnSpc>
                <a:spcPct val="106000"/>
              </a:lnSpc>
              <a:spcBef>
                <a:spcPts val="0"/>
              </a:spcBef>
              <a:spcAft>
                <a:spcPts val="0"/>
              </a:spcAft>
            </a:pPr>
            <a:endParaRPr lang="fa-IR" dirty="0">
              <a:solidFill>
                <a:srgbClr val="000000"/>
              </a:solidFill>
              <a:ea typeface="Calibri"/>
              <a:cs typeface="B Nazanin"/>
            </a:endParaRPr>
          </a:p>
          <a:p>
            <a:pPr marL="0" marR="0" algn="justLow" rtl="1">
              <a:lnSpc>
                <a:spcPct val="106000"/>
              </a:lnSpc>
              <a:spcBef>
                <a:spcPts val="0"/>
              </a:spcBef>
              <a:spcAft>
                <a:spcPts val="0"/>
              </a:spcAft>
            </a:pPr>
            <a:r>
              <a:rPr lang="fa-IR" dirty="0" smtClean="0">
                <a:solidFill>
                  <a:srgbClr val="000000"/>
                </a:solidFill>
                <a:ea typeface="Calibri"/>
                <a:cs typeface="B Nazanin"/>
              </a:rPr>
              <a:t>  </a:t>
            </a:r>
            <a:r>
              <a:rPr lang="fa-IR" dirty="0">
                <a:solidFill>
                  <a:srgbClr val="000000"/>
                </a:solidFill>
                <a:ea typeface="Calibri"/>
                <a:cs typeface="B Nazanin"/>
              </a:rPr>
              <a:t>فعاليت بدني با شدت متوسط به بالا و به صورت منظم حداقل پنج بار در هفته موجب کسب بیشترین اثرات بر سلامت جسمانی و روانی مي‌شود. </a:t>
            </a:r>
            <a:endParaRPr lang="en-US" sz="2800" dirty="0">
              <a:solidFill>
                <a:srgbClr val="000000"/>
              </a:solidFill>
              <a:ea typeface="Calibri"/>
            </a:endParaRPr>
          </a:p>
          <a:p>
            <a:endParaRPr lang="en-US" dirty="0"/>
          </a:p>
        </p:txBody>
      </p:sp>
    </p:spTree>
    <p:extLst>
      <p:ext uri="{BB962C8B-B14F-4D97-AF65-F5344CB8AC3E}">
        <p14:creationId xmlns:p14="http://schemas.microsoft.com/office/powerpoint/2010/main" val="519959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r" rtl="1">
              <a:lnSpc>
                <a:spcPct val="106000"/>
              </a:lnSpc>
              <a:spcBef>
                <a:spcPts val="0"/>
              </a:spcBef>
              <a:spcAft>
                <a:spcPts val="0"/>
              </a:spcAft>
            </a:pPr>
            <a:r>
              <a:rPr lang="ar-SA" b="1" dirty="0">
                <a:solidFill>
                  <a:srgbClr val="000000"/>
                </a:solidFill>
                <a:latin typeface="Times New Roman"/>
                <a:ea typeface="Calibri"/>
                <a:cs typeface="B Nazanin"/>
              </a:rPr>
              <a:t>اثرات مثبت فعالیت بدنی بر بدن</a:t>
            </a:r>
            <a:r>
              <a:rPr lang="en-US" sz="3600" dirty="0">
                <a:solidFill>
                  <a:srgbClr val="000000"/>
                </a:solidFill>
                <a:ea typeface="Calibri"/>
              </a:rPr>
              <a:t/>
            </a:r>
            <a:br>
              <a:rPr lang="en-US" sz="3600" dirty="0">
                <a:solidFill>
                  <a:srgbClr val="000000"/>
                </a:solidFill>
                <a:ea typeface="Calibri"/>
              </a:rPr>
            </a:br>
            <a:endParaRPr lang="en-US"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pPr marL="0" marR="0" algn="justLow" rtl="1">
              <a:lnSpc>
                <a:spcPct val="106000"/>
              </a:lnSpc>
              <a:spcBef>
                <a:spcPts val="0"/>
              </a:spcBef>
              <a:spcAft>
                <a:spcPts val="0"/>
              </a:spcAft>
            </a:pPr>
            <a:r>
              <a:rPr lang="fa-IR" sz="4000" b="1" dirty="0">
                <a:solidFill>
                  <a:srgbClr val="000000"/>
                </a:solidFill>
                <a:ea typeface="Calibri"/>
                <a:cs typeface="B Nazanin"/>
              </a:rPr>
              <a:t>تأثیر بر دستگاه اسكلتي عضلاني </a:t>
            </a:r>
            <a:endParaRPr lang="en-US" sz="3600" dirty="0">
              <a:solidFill>
                <a:srgbClr val="000000"/>
              </a:solidFill>
              <a:ea typeface="Calibri"/>
            </a:endParaRPr>
          </a:p>
          <a:p>
            <a:pPr marL="0" marR="0" algn="justLow" rtl="1">
              <a:lnSpc>
                <a:spcPct val="106000"/>
              </a:lnSpc>
              <a:spcBef>
                <a:spcPts val="0"/>
              </a:spcBef>
              <a:spcAft>
                <a:spcPts val="0"/>
              </a:spcAft>
            </a:pPr>
            <a:r>
              <a:rPr lang="fa-IR" sz="3600" dirty="0">
                <a:solidFill>
                  <a:schemeClr val="tx2">
                    <a:lumMod val="60000"/>
                    <a:lumOff val="40000"/>
                  </a:schemeClr>
                </a:solidFill>
                <a:ea typeface="Calibri"/>
                <a:cs typeface="B Nazanin"/>
              </a:rPr>
              <a:t>آرتروز، شایع‌ترین بیماری مفصلی </a:t>
            </a:r>
            <a:r>
              <a:rPr lang="fa-IR" sz="3600" dirty="0">
                <a:solidFill>
                  <a:srgbClr val="000000"/>
                </a:solidFill>
                <a:ea typeface="Calibri"/>
                <a:cs typeface="B Nazanin"/>
              </a:rPr>
              <a:t>در انسان است. </a:t>
            </a:r>
            <a:r>
              <a:rPr lang="fa-IR" sz="3600" dirty="0">
                <a:solidFill>
                  <a:schemeClr val="tx2">
                    <a:lumMod val="60000"/>
                    <a:lumOff val="40000"/>
                  </a:schemeClr>
                </a:solidFill>
                <a:ea typeface="Calibri"/>
                <a:cs typeface="B Nazanin"/>
              </a:rPr>
              <a:t>چاقی</a:t>
            </a:r>
            <a:r>
              <a:rPr lang="fa-IR" sz="3600" dirty="0">
                <a:solidFill>
                  <a:srgbClr val="000000"/>
                </a:solidFill>
                <a:ea typeface="Calibri"/>
                <a:cs typeface="B Nazanin"/>
              </a:rPr>
              <a:t> عامل خطر مهمی برای آرتروز مفصل ران و زانو محسوب می‌شود. </a:t>
            </a:r>
            <a:r>
              <a:rPr lang="fa-IR" sz="3600" dirty="0">
                <a:solidFill>
                  <a:schemeClr val="tx2">
                    <a:lumMod val="60000"/>
                    <a:lumOff val="40000"/>
                  </a:schemeClr>
                </a:solidFill>
                <a:ea typeface="Calibri"/>
                <a:cs typeface="B Nazanin"/>
              </a:rPr>
              <a:t>تحمل وزن اضافی </a:t>
            </a:r>
            <a:r>
              <a:rPr lang="fa-IR" sz="3600" dirty="0">
                <a:solidFill>
                  <a:srgbClr val="000000"/>
                </a:solidFill>
                <a:ea typeface="Calibri"/>
                <a:cs typeface="B Nazanin"/>
              </a:rPr>
              <a:t>مفاصل را فرسوده خواهد کرد. تحقيقات نشان داده است </a:t>
            </a:r>
            <a:r>
              <a:rPr lang="fa-IR" sz="3600" dirty="0">
                <a:solidFill>
                  <a:schemeClr val="tx2">
                    <a:lumMod val="60000"/>
                    <a:lumOff val="40000"/>
                  </a:schemeClr>
                </a:solidFill>
                <a:ea typeface="Calibri"/>
                <a:cs typeface="B Nazanin"/>
              </a:rPr>
              <a:t>كاهش وزن به ميزان 10 درصد</a:t>
            </a:r>
            <a:r>
              <a:rPr lang="fa-IR" sz="3600" dirty="0">
                <a:solidFill>
                  <a:srgbClr val="000000"/>
                </a:solidFill>
                <a:ea typeface="Calibri"/>
                <a:cs typeface="B Nazanin"/>
              </a:rPr>
              <a:t> وزن افراد، باعث كاهش 40 درصد از درد و نشانه‌هاي بيماري آرتروز زانو در افراد بوده، نقش قابل توجهي در افزايش كيفيت زندگي روزمره داشته است. كاهش وزن، فشار اضافی را از روی مفاصل ملتهب برداشته، موجب تخفيف علائم آرتروز شامل درد هنگام حركت، خشكي صبحگاهي و احساس ضعف عضلاني و غيره مي‌شود. </a:t>
            </a:r>
            <a:endParaRPr lang="fa-IR" sz="3600" dirty="0" smtClean="0">
              <a:solidFill>
                <a:srgbClr val="000000"/>
              </a:solidFill>
              <a:ea typeface="Calibri"/>
              <a:cs typeface="B Nazanin"/>
            </a:endParaRPr>
          </a:p>
          <a:p>
            <a:pPr marL="0" marR="0" algn="justLow" rtl="1">
              <a:lnSpc>
                <a:spcPct val="106000"/>
              </a:lnSpc>
              <a:spcBef>
                <a:spcPts val="0"/>
              </a:spcBef>
              <a:spcAft>
                <a:spcPts val="0"/>
              </a:spcAft>
            </a:pPr>
            <a:r>
              <a:rPr lang="fa-IR" sz="3600" dirty="0" smtClean="0">
                <a:solidFill>
                  <a:srgbClr val="000000"/>
                </a:solidFill>
                <a:ea typeface="Calibri"/>
                <a:cs typeface="B Nazanin"/>
              </a:rPr>
              <a:t>فعاليت </a:t>
            </a:r>
            <a:r>
              <a:rPr lang="fa-IR" sz="3600" dirty="0">
                <a:solidFill>
                  <a:srgbClr val="000000"/>
                </a:solidFill>
                <a:ea typeface="Calibri"/>
                <a:cs typeface="B Nazanin"/>
              </a:rPr>
              <a:t>بدني كافي و ورزش در کنار تغذیة سالم، بهترین روش برای کاهش وزن است. </a:t>
            </a:r>
            <a:endParaRPr lang="fa-IR" sz="3600" dirty="0" smtClean="0">
              <a:solidFill>
                <a:srgbClr val="000000"/>
              </a:solidFill>
              <a:ea typeface="Calibri"/>
              <a:cs typeface="B Nazanin"/>
            </a:endParaRPr>
          </a:p>
          <a:p>
            <a:pPr marL="0" marR="0" algn="justLow" rtl="1">
              <a:lnSpc>
                <a:spcPct val="106000"/>
              </a:lnSpc>
              <a:spcBef>
                <a:spcPts val="0"/>
              </a:spcBef>
              <a:spcAft>
                <a:spcPts val="0"/>
              </a:spcAft>
            </a:pPr>
            <a:endParaRPr lang="en-US" sz="3600" dirty="0">
              <a:solidFill>
                <a:srgbClr val="000000"/>
              </a:solidFill>
              <a:ea typeface="Calibri"/>
            </a:endParaRPr>
          </a:p>
          <a:p>
            <a:pPr marL="0" marR="0" indent="180340" algn="justLow" rtl="1">
              <a:lnSpc>
                <a:spcPct val="106000"/>
              </a:lnSpc>
              <a:spcBef>
                <a:spcPts val="0"/>
              </a:spcBef>
              <a:spcAft>
                <a:spcPts val="0"/>
              </a:spcAft>
            </a:pPr>
            <a:r>
              <a:rPr lang="fa-IR" sz="3600" dirty="0">
                <a:solidFill>
                  <a:srgbClr val="000000"/>
                </a:solidFill>
                <a:ea typeface="Calibri"/>
                <a:cs typeface="B Nazanin"/>
              </a:rPr>
              <a:t>يكي از تصورات غلط و متداول بين مردم، مضر دانستن پياده روي و بالا و پايين رفتن از پله براي افراد سالم است. در حالی که فشار بر سطح مفصلي در افراد سالم، باعث تغذيه بهتر سطوح مفصلي و تقويت عضلات اطراف مفصل شده که مانع از سايش و فرسودگي زود هنگام سطوح مفصلي و در نتيجه پيشگيري از آرتروز مي‌شود. باید توجه داشت در افراد مبتلا به آرتروز زانو، پایین رفتن از پله موجب تشدید علائم آرتروز می‌گردد.</a:t>
            </a:r>
            <a:endParaRPr lang="en-US" sz="3600" dirty="0">
              <a:solidFill>
                <a:srgbClr val="000000"/>
              </a:solidFill>
              <a:ea typeface="Calibri"/>
            </a:endParaRPr>
          </a:p>
          <a:p>
            <a:endParaRPr lang="en-US" dirty="0"/>
          </a:p>
        </p:txBody>
      </p:sp>
    </p:spTree>
    <p:extLst>
      <p:ext uri="{BB962C8B-B14F-4D97-AF65-F5344CB8AC3E}">
        <p14:creationId xmlns:p14="http://schemas.microsoft.com/office/powerpoint/2010/main" val="1407577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000" b="1" dirty="0">
                <a:solidFill>
                  <a:srgbClr val="000000"/>
                </a:solidFill>
                <a:latin typeface="Times New Roman"/>
                <a:ea typeface="Calibri"/>
                <a:cs typeface="B Nazanin"/>
              </a:rPr>
              <a:t>اثرات مثبت فعالیت بدنی بر بدن</a:t>
            </a:r>
            <a:r>
              <a:rPr lang="en-US" sz="3200" dirty="0">
                <a:solidFill>
                  <a:srgbClr val="000000"/>
                </a:solidFill>
                <a:ea typeface="Calibri"/>
              </a:rPr>
              <a:t/>
            </a:r>
            <a:br>
              <a:rPr lang="en-US" sz="3200" dirty="0">
                <a:solidFill>
                  <a:srgbClr val="000000"/>
                </a:solidFill>
                <a:ea typeface="Calibri"/>
              </a:rPr>
            </a:br>
            <a:endParaRPr lang="en-US" dirty="0"/>
          </a:p>
        </p:txBody>
      </p:sp>
      <p:sp>
        <p:nvSpPr>
          <p:cNvPr id="3" name="Content Placeholder 2"/>
          <p:cNvSpPr>
            <a:spLocks noGrp="1"/>
          </p:cNvSpPr>
          <p:nvPr>
            <p:ph idx="1"/>
          </p:nvPr>
        </p:nvSpPr>
        <p:spPr/>
        <p:txBody>
          <a:bodyPr/>
          <a:lstStyle/>
          <a:p>
            <a:pPr marL="0" marR="0" indent="0" algn="justLow" rtl="1">
              <a:lnSpc>
                <a:spcPct val="106000"/>
              </a:lnSpc>
              <a:spcBef>
                <a:spcPts val="0"/>
              </a:spcBef>
              <a:spcAft>
                <a:spcPts val="0"/>
              </a:spcAft>
              <a:buNone/>
            </a:pPr>
            <a:r>
              <a:rPr lang="fa-IR" sz="2800" dirty="0">
                <a:solidFill>
                  <a:schemeClr val="tx2">
                    <a:lumMod val="60000"/>
                    <a:lumOff val="40000"/>
                  </a:schemeClr>
                </a:solidFill>
                <a:ea typeface="Calibri"/>
                <a:cs typeface="B Titr" panose="00000700000000000000" pitchFamily="2" charset="-78"/>
              </a:rPr>
              <a:t>تاثیر بر سیستم قلبی عروقی</a:t>
            </a:r>
            <a:endParaRPr lang="en-US" sz="2400" dirty="0">
              <a:solidFill>
                <a:schemeClr val="tx2">
                  <a:lumMod val="60000"/>
                  <a:lumOff val="40000"/>
                </a:schemeClr>
              </a:solidFill>
              <a:ea typeface="Calibri"/>
              <a:cs typeface="B Titr" panose="00000700000000000000" pitchFamily="2" charset="-78"/>
            </a:endParaRPr>
          </a:p>
          <a:p>
            <a:pPr marL="0" marR="0" indent="180340" algn="justLow" rtl="1">
              <a:lnSpc>
                <a:spcPct val="106000"/>
              </a:lnSpc>
              <a:spcBef>
                <a:spcPts val="0"/>
              </a:spcBef>
              <a:spcAft>
                <a:spcPts val="0"/>
              </a:spcAft>
            </a:pPr>
            <a:r>
              <a:rPr lang="fa-IR" dirty="0">
                <a:solidFill>
                  <a:srgbClr val="000000"/>
                </a:solidFill>
                <a:ea typeface="Calibri"/>
                <a:cs typeface="B Nazanin"/>
              </a:rPr>
              <a:t>فعاليت بدني مناسب از دو طريق مركزي و محيطي اثرات مفيد و مثبت خود را در بدن اعمال مي‌كند. اثر مركزي آن، موجب قویتر شدن عضله قلب، گنجايش بيشتر و منظم تر شدن ضربان‌ قلب می‌شود. از طرفي اثر محيطي فعاليت بدني مناسب موجب تقويت عضلات شده و با گشاد کردن عروق و افزايش جريان خون، مانع از تنگي عروق در اثر رسوب مواد</a:t>
            </a:r>
            <a:r>
              <a:rPr lang="fa-IR" sz="3600" dirty="0">
                <a:solidFill>
                  <a:srgbClr val="000000"/>
                </a:solidFill>
                <a:ea typeface="Calibri"/>
                <a:cs typeface="B Nazanin"/>
              </a:rPr>
              <a:t> </a:t>
            </a:r>
            <a:r>
              <a:rPr lang="fa-IR" dirty="0">
                <a:solidFill>
                  <a:srgbClr val="000000"/>
                </a:solidFill>
                <a:ea typeface="Calibri"/>
                <a:cs typeface="B Nazanin"/>
              </a:rPr>
              <a:t>چربی در داخل رگ‌ها (آترواسكلروز) مي‌شود. </a:t>
            </a:r>
            <a:endParaRPr lang="en-US" sz="2800" dirty="0">
              <a:solidFill>
                <a:srgbClr val="000000"/>
              </a:solidFill>
              <a:ea typeface="Calibri"/>
            </a:endParaRPr>
          </a:p>
          <a:p>
            <a:endParaRPr lang="en-US" dirty="0"/>
          </a:p>
        </p:txBody>
      </p:sp>
    </p:spTree>
    <p:extLst>
      <p:ext uri="{BB962C8B-B14F-4D97-AF65-F5344CB8AC3E}">
        <p14:creationId xmlns:p14="http://schemas.microsoft.com/office/powerpoint/2010/main" val="2753609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600" b="1" dirty="0">
                <a:solidFill>
                  <a:srgbClr val="000000"/>
                </a:solidFill>
                <a:latin typeface="Times New Roman"/>
                <a:ea typeface="Calibri"/>
                <a:cs typeface="B Nazanin"/>
              </a:rPr>
              <a:t>اثرات مثبت فعالیت بدنی بر بدن</a:t>
            </a:r>
            <a:endParaRPr lang="en-US" dirty="0"/>
          </a:p>
        </p:txBody>
      </p:sp>
      <p:sp>
        <p:nvSpPr>
          <p:cNvPr id="3" name="Content Placeholder 2"/>
          <p:cNvSpPr>
            <a:spLocks noGrp="1"/>
          </p:cNvSpPr>
          <p:nvPr>
            <p:ph idx="1"/>
          </p:nvPr>
        </p:nvSpPr>
        <p:spPr/>
        <p:txBody>
          <a:bodyPr>
            <a:normAutofit fontScale="70000" lnSpcReduction="20000"/>
          </a:bodyPr>
          <a:lstStyle/>
          <a:p>
            <a:pPr marL="0" indent="0" algn="justLow" rtl="1">
              <a:lnSpc>
                <a:spcPct val="126000"/>
              </a:lnSpc>
              <a:spcBef>
                <a:spcPts val="0"/>
              </a:spcBef>
              <a:buNone/>
            </a:pPr>
            <a:r>
              <a:rPr lang="fa-IR" sz="3300" dirty="0">
                <a:solidFill>
                  <a:schemeClr val="tx2">
                    <a:lumMod val="60000"/>
                    <a:lumOff val="40000"/>
                  </a:schemeClr>
                </a:solidFill>
                <a:ea typeface="Calibri"/>
                <a:cs typeface="B Titr" panose="00000700000000000000" pitchFamily="2" charset="-78"/>
              </a:rPr>
              <a:t>تاثیر بر دستگاه گوارش</a:t>
            </a:r>
            <a:endParaRPr lang="en-US" sz="3300" dirty="0">
              <a:solidFill>
                <a:schemeClr val="tx2">
                  <a:lumMod val="60000"/>
                  <a:lumOff val="40000"/>
                </a:schemeClr>
              </a:solidFill>
              <a:ea typeface="Calibri"/>
              <a:cs typeface="B Titr" panose="00000700000000000000" pitchFamily="2" charset="-78"/>
            </a:endParaRPr>
          </a:p>
          <a:p>
            <a:pPr marL="0" marR="0" algn="just" rtl="1">
              <a:lnSpc>
                <a:spcPct val="106000"/>
              </a:lnSpc>
              <a:spcBef>
                <a:spcPts val="0"/>
              </a:spcBef>
              <a:spcAft>
                <a:spcPts val="0"/>
              </a:spcAft>
            </a:pPr>
            <a:r>
              <a:rPr lang="fa-IR" sz="3800" dirty="0">
                <a:solidFill>
                  <a:srgbClr val="000000"/>
                </a:solidFill>
                <a:ea typeface="Calibri"/>
                <a:cs typeface="B Nazanin"/>
              </a:rPr>
              <a:t>شناخته شده‌ترین اثرات فعاليت بدني مناسب بر سیستم گوارش، افزایش حرکات روده و جلوگیری از </a:t>
            </a:r>
            <a:r>
              <a:rPr lang="fa-IR" sz="3800" dirty="0" smtClean="0">
                <a:solidFill>
                  <a:srgbClr val="000000"/>
                </a:solidFill>
                <a:ea typeface="Calibri"/>
                <a:cs typeface="B Nazanin"/>
              </a:rPr>
              <a:t>یبوست </a:t>
            </a:r>
            <a:r>
              <a:rPr lang="fa-IR" sz="3800" dirty="0">
                <a:solidFill>
                  <a:srgbClr val="000000"/>
                </a:solidFill>
                <a:ea typeface="Calibri"/>
                <a:cs typeface="B Nazanin"/>
              </a:rPr>
              <a:t>مزمن است. </a:t>
            </a:r>
            <a:r>
              <a:rPr lang="fa-IR" sz="3800" dirty="0">
                <a:solidFill>
                  <a:srgbClr val="000000"/>
                </a:solidFill>
                <a:ea typeface="Calibri"/>
                <a:cs typeface="B Nazanin"/>
              </a:rPr>
              <a:t>به همین خاطر در بیماران جراحی شده، پس از بازگشت هوشياري و تثبیت علايم حياتي معمول، بيمار را به راه رفتن تشویق می‌کنند تا حرکات دستگاه گوارش سریع‌تر به حالت عادي بر گشته و از یبوست جلوگیری شود. </a:t>
            </a:r>
            <a:r>
              <a:rPr lang="fa-IR" sz="3800" dirty="0">
                <a:solidFill>
                  <a:srgbClr val="000000"/>
                </a:solidFill>
                <a:ea typeface="Calibri"/>
                <a:cs typeface="B Nazanin"/>
              </a:rPr>
              <a:t>از عوارض نامطلوب یبوست می‌توان به چاقی، </a:t>
            </a:r>
            <a:r>
              <a:rPr lang="fa-IR" sz="3800" dirty="0" smtClean="0">
                <a:solidFill>
                  <a:srgbClr val="000000"/>
                </a:solidFill>
                <a:ea typeface="Calibri"/>
                <a:cs typeface="B Nazanin"/>
              </a:rPr>
              <a:t>بواسیر، </a:t>
            </a:r>
            <a:r>
              <a:rPr lang="fa-IR" sz="3800" dirty="0">
                <a:solidFill>
                  <a:srgbClr val="000000"/>
                </a:solidFill>
                <a:ea typeface="Calibri"/>
                <a:cs typeface="B Nazanin"/>
              </a:rPr>
              <a:t>شقاق و </a:t>
            </a:r>
            <a:r>
              <a:rPr lang="fa-IR" sz="3800" dirty="0" smtClean="0">
                <a:solidFill>
                  <a:srgbClr val="000000"/>
                </a:solidFill>
                <a:ea typeface="Calibri"/>
                <a:cs typeface="B Nazanin"/>
              </a:rPr>
              <a:t>حتی سرطان روده بزرگ و </a:t>
            </a:r>
            <a:r>
              <a:rPr lang="fa-IR" sz="3800" dirty="0">
                <a:solidFill>
                  <a:srgbClr val="000000"/>
                </a:solidFill>
                <a:ea typeface="Calibri"/>
                <a:cs typeface="B Nazanin"/>
              </a:rPr>
              <a:t>رکتوم در هر دو جنس اشاره کرد که به سادگی با فعالیت بدنی قابل پیش‌گیری هستند.</a:t>
            </a:r>
            <a:endParaRPr lang="en-US" sz="3800" dirty="0">
              <a:solidFill>
                <a:srgbClr val="000000"/>
              </a:solidFill>
              <a:ea typeface="Calibri"/>
              <a:cs typeface="B Nazanin"/>
            </a:endParaRPr>
          </a:p>
          <a:p>
            <a:pPr marL="0" marR="0" algn="just" rtl="1">
              <a:lnSpc>
                <a:spcPct val="106000"/>
              </a:lnSpc>
              <a:spcBef>
                <a:spcPts val="0"/>
              </a:spcBef>
              <a:spcAft>
                <a:spcPts val="0"/>
              </a:spcAft>
            </a:pPr>
            <a:r>
              <a:rPr lang="fa-IR" sz="3800" dirty="0">
                <a:solidFill>
                  <a:srgbClr val="000000"/>
                </a:solidFill>
                <a:ea typeface="Calibri"/>
                <a:cs typeface="B Nazanin"/>
              </a:rPr>
              <a:t>فعاليت بدنی موجب تسریع حركت مواد غذایی در دستگاه گوارش مي‌شود كه سبب خواهد شد جدار مخاطي قسمت‌هاي انتهايي دستگاه گوارش، مدت زمان كمتري در معرض مواد باقيمانده از عمليات هضم باشند. اين مواد در دراز مدت مي‌توانند باعث سرطاني شدن سلول‌هاي دستگاه گوارش شوند. </a:t>
            </a:r>
            <a:endParaRPr lang="en-US" sz="3800" dirty="0">
              <a:solidFill>
                <a:srgbClr val="000000"/>
              </a:solidFill>
              <a:ea typeface="Calibri"/>
              <a:cs typeface="B Nazanin"/>
            </a:endParaRPr>
          </a:p>
          <a:p>
            <a:endParaRPr lang="en-US" dirty="0"/>
          </a:p>
        </p:txBody>
      </p:sp>
    </p:spTree>
    <p:extLst>
      <p:ext uri="{BB962C8B-B14F-4D97-AF65-F5344CB8AC3E}">
        <p14:creationId xmlns:p14="http://schemas.microsoft.com/office/powerpoint/2010/main" val="445190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600" b="1" dirty="0">
                <a:solidFill>
                  <a:srgbClr val="000000"/>
                </a:solidFill>
                <a:latin typeface="Times New Roman"/>
                <a:ea typeface="Calibri"/>
                <a:cs typeface="B Nazanin"/>
              </a:rPr>
              <a:t>اثرات مثبت فعالیت بدنی بر بدن</a:t>
            </a:r>
            <a:endParaRPr lang="en-US" dirty="0"/>
          </a:p>
        </p:txBody>
      </p:sp>
      <p:sp>
        <p:nvSpPr>
          <p:cNvPr id="3" name="Content Placeholder 2"/>
          <p:cNvSpPr>
            <a:spLocks noGrp="1"/>
          </p:cNvSpPr>
          <p:nvPr>
            <p:ph idx="1"/>
          </p:nvPr>
        </p:nvSpPr>
        <p:spPr>
          <a:xfrm>
            <a:off x="304800" y="1295400"/>
            <a:ext cx="8610600" cy="5181600"/>
          </a:xfrm>
        </p:spPr>
        <p:txBody>
          <a:bodyPr>
            <a:normAutofit fontScale="47500" lnSpcReduction="20000"/>
          </a:bodyPr>
          <a:lstStyle/>
          <a:p>
            <a:pPr marL="0" marR="0" indent="0" algn="justLow" rtl="1">
              <a:lnSpc>
                <a:spcPct val="126000"/>
              </a:lnSpc>
              <a:spcBef>
                <a:spcPts val="0"/>
              </a:spcBef>
              <a:spcAft>
                <a:spcPts val="0"/>
              </a:spcAft>
              <a:buNone/>
            </a:pPr>
            <a:r>
              <a:rPr lang="fa-IR" sz="4800" dirty="0">
                <a:solidFill>
                  <a:schemeClr val="tx2">
                    <a:lumMod val="60000"/>
                    <a:lumOff val="40000"/>
                  </a:schemeClr>
                </a:solidFill>
                <a:ea typeface="Calibri"/>
                <a:cs typeface="B Titr" panose="00000700000000000000" pitchFamily="2" charset="-78"/>
              </a:rPr>
              <a:t>تاثیر بر سلامت روان </a:t>
            </a:r>
            <a:endParaRPr lang="en-US" sz="4800" dirty="0">
              <a:solidFill>
                <a:schemeClr val="tx2">
                  <a:lumMod val="60000"/>
                  <a:lumOff val="40000"/>
                </a:schemeClr>
              </a:solidFill>
              <a:ea typeface="Calibri"/>
              <a:cs typeface="B Titr" panose="00000700000000000000" pitchFamily="2" charset="-78"/>
            </a:endParaRPr>
          </a:p>
          <a:p>
            <a:pPr marL="0" marR="0" algn="justLow" rtl="1">
              <a:lnSpc>
                <a:spcPct val="106000"/>
              </a:lnSpc>
              <a:spcBef>
                <a:spcPts val="0"/>
              </a:spcBef>
              <a:spcAft>
                <a:spcPts val="0"/>
              </a:spcAft>
            </a:pPr>
            <a:r>
              <a:rPr lang="fa-IR" sz="3800" dirty="0">
                <a:solidFill>
                  <a:srgbClr val="000000"/>
                </a:solidFill>
                <a:ea typeface="Calibri"/>
                <a:cs typeface="B Nazanin"/>
              </a:rPr>
              <a:t>مطالعات زيادي نشان داده‌اند كه علائم اضطرابي با فعاليت بدنی منظم كاهش می‌یابند. فعاليت ورزشي منظم با كاهش فعاليت‌هاي پيچيده مغزي همراه است. به همين علت، </a:t>
            </a:r>
            <a:r>
              <a:rPr lang="fa-IR" sz="3800" dirty="0">
                <a:solidFill>
                  <a:schemeClr val="tx2">
                    <a:lumMod val="60000"/>
                    <a:lumOff val="40000"/>
                  </a:schemeClr>
                </a:solidFill>
                <a:ea typeface="Calibri"/>
                <a:cs typeface="B Nazanin"/>
              </a:rPr>
              <a:t>در پياده روي سريع، يوگا، ورزش‌هاي رزمي و كوهنوردي افراد كاهش فشار روانی و بار عصبي را تجربه مي‌كنند. </a:t>
            </a:r>
            <a:r>
              <a:rPr lang="fa-IR" sz="3800" dirty="0">
                <a:solidFill>
                  <a:srgbClr val="000000"/>
                </a:solidFill>
                <a:ea typeface="Calibri"/>
                <a:cs typeface="B Nazanin"/>
              </a:rPr>
              <a:t>ورزش و فعاليت بدني در درازمدت موجب افزايش غلبه سيستم پاراسمپاتيك در بدن مي‌شود که اثرات ضد اضطرابي داشته باعث آرامش بيشتر خواهد شد. فعاليت بدني منظم و ورزش موجب بهبود اختلالات خواب و تسهيل در روند به خواب رفتن و پيشگيري از ابتلاء به اضطراب و افسردگي می‌شود.</a:t>
            </a:r>
            <a:endParaRPr lang="en-US" sz="3400" dirty="0">
              <a:solidFill>
                <a:srgbClr val="000000"/>
              </a:solidFill>
              <a:ea typeface="Calibri"/>
            </a:endParaRPr>
          </a:p>
          <a:p>
            <a:pPr marL="0" marR="0" indent="180340" algn="justLow" rtl="1">
              <a:lnSpc>
                <a:spcPct val="106000"/>
              </a:lnSpc>
              <a:spcBef>
                <a:spcPts val="0"/>
              </a:spcBef>
              <a:spcAft>
                <a:spcPts val="0"/>
              </a:spcAft>
            </a:pPr>
            <a:r>
              <a:rPr lang="fa-IR" sz="3800" dirty="0">
                <a:solidFill>
                  <a:srgbClr val="000000"/>
                </a:solidFill>
                <a:ea typeface="Calibri"/>
                <a:cs typeface="B Nazanin"/>
              </a:rPr>
              <a:t>تاثیر در به تأخیر انداختن پدیدة سالمندی </a:t>
            </a:r>
            <a:endParaRPr lang="en-US" sz="3400" dirty="0">
              <a:solidFill>
                <a:srgbClr val="000000"/>
              </a:solidFill>
              <a:ea typeface="Calibri"/>
            </a:endParaRPr>
          </a:p>
          <a:p>
            <a:pPr marL="0" marR="0" indent="180340" algn="justLow" rtl="1">
              <a:lnSpc>
                <a:spcPct val="106000"/>
              </a:lnSpc>
              <a:spcBef>
                <a:spcPts val="0"/>
              </a:spcBef>
              <a:spcAft>
                <a:spcPts val="0"/>
              </a:spcAft>
            </a:pPr>
            <a:r>
              <a:rPr lang="fa-IR" sz="3800" dirty="0">
                <a:solidFill>
                  <a:srgbClr val="000000"/>
                </a:solidFill>
                <a:ea typeface="Calibri"/>
                <a:cs typeface="B Nazanin"/>
              </a:rPr>
              <a:t>با افزایش سن، مصرف انرژی پایه کاهش می‌یابد. به ازای هر 10 سال افزایش سن در بزرگسالی، میزان مصرف انرژی پایه حدود 2 تا 3 درصد کاهش می‌یابد که به دلیل از دست دادن تودة عضلانی بدن و افزایش بافت چربی است. ورزش با حفظ تودة عضلانی مانع از کاهش مصرف انرژی پایه می‌گردد. </a:t>
            </a:r>
            <a:endParaRPr lang="en-US" sz="3400" dirty="0">
              <a:solidFill>
                <a:srgbClr val="000000"/>
              </a:solidFill>
              <a:ea typeface="Calibri"/>
            </a:endParaRPr>
          </a:p>
          <a:p>
            <a:pPr marL="0" marR="0" indent="0" algn="justLow" rtl="1">
              <a:lnSpc>
                <a:spcPct val="106000"/>
              </a:lnSpc>
              <a:spcBef>
                <a:spcPts val="0"/>
              </a:spcBef>
              <a:spcAft>
                <a:spcPts val="0"/>
              </a:spcAft>
              <a:buNone/>
            </a:pPr>
            <a:r>
              <a:rPr lang="fa-IR" sz="3800" dirty="0">
                <a:solidFill>
                  <a:srgbClr val="C00000"/>
                </a:solidFill>
                <a:ea typeface="Calibri"/>
                <a:cs typeface="B Titr" pitchFamily="2" charset="-78"/>
              </a:rPr>
              <a:t>ساير اثرات مثبت فعاليت بدنی بر بدن</a:t>
            </a:r>
            <a:endParaRPr lang="en-US" sz="3400" dirty="0">
              <a:solidFill>
                <a:srgbClr val="C00000"/>
              </a:solidFill>
              <a:ea typeface="Calibri"/>
              <a:cs typeface="B Titr" pitchFamily="2" charset="-78"/>
            </a:endParaRPr>
          </a:p>
          <a:p>
            <a:pPr lvl="0" algn="justLow" rtl="1">
              <a:lnSpc>
                <a:spcPct val="106000"/>
              </a:lnSpc>
              <a:spcBef>
                <a:spcPts val="0"/>
              </a:spcBef>
              <a:buSzPts val="1200"/>
              <a:buFont typeface="Symbol"/>
              <a:buChar char=""/>
            </a:pPr>
            <a:r>
              <a:rPr lang="fa-IR" sz="3800" dirty="0">
                <a:solidFill>
                  <a:srgbClr val="000000"/>
                </a:solidFill>
                <a:ea typeface="Calibri"/>
                <a:cs typeface="B Nazanin"/>
              </a:rPr>
              <a:t>از طریق افزايش قدرت سيستم ايمني و اثرات مفيد رواني موجب  كاهش علايم  بيماري‌ها مي‌شود.</a:t>
            </a:r>
            <a:endParaRPr lang="en-US" sz="3400" dirty="0">
              <a:solidFill>
                <a:srgbClr val="000000"/>
              </a:solidFill>
              <a:ea typeface="Calibri"/>
            </a:endParaRPr>
          </a:p>
          <a:p>
            <a:pPr lvl="0" algn="justLow" rtl="1">
              <a:lnSpc>
                <a:spcPct val="106000"/>
              </a:lnSpc>
              <a:spcBef>
                <a:spcPts val="0"/>
              </a:spcBef>
              <a:buSzPts val="1200"/>
              <a:buFont typeface="Symbol"/>
              <a:buChar char=""/>
            </a:pPr>
            <a:r>
              <a:rPr lang="fa-IR" sz="3800" dirty="0">
                <a:solidFill>
                  <a:srgbClr val="000000"/>
                </a:solidFill>
                <a:ea typeface="Calibri"/>
                <a:cs typeface="B Nazanin"/>
              </a:rPr>
              <a:t>باعث استحكام استخوان‌ها شده و از ابتلاء به پوكي استخوان (استئوپروز)، به ويژه در زنان جلوگيري مي‌كند.</a:t>
            </a:r>
            <a:endParaRPr lang="en-US" sz="3400" dirty="0">
              <a:solidFill>
                <a:srgbClr val="000000"/>
              </a:solidFill>
              <a:ea typeface="Calibri"/>
            </a:endParaRPr>
          </a:p>
          <a:p>
            <a:pPr lvl="0" algn="justLow" rtl="1">
              <a:lnSpc>
                <a:spcPct val="106000"/>
              </a:lnSpc>
              <a:spcBef>
                <a:spcPts val="0"/>
              </a:spcBef>
              <a:buSzPts val="1200"/>
              <a:buFont typeface="Symbol"/>
              <a:buChar char=""/>
            </a:pPr>
            <a:r>
              <a:rPr lang="fa-IR" sz="3800" dirty="0">
                <a:solidFill>
                  <a:srgbClr val="000000"/>
                </a:solidFill>
                <a:ea typeface="Calibri"/>
                <a:cs typeface="B Nazanin"/>
              </a:rPr>
              <a:t>با حساس کردن سلول‌هاي بدن به اثرات انسولين ضمن پيشگيري از ابتلاء به بيماري قند (ديابت نوع 2)، در بيماران ديابتي باعث كنترل بهتر ميزان قند خون آنها مي‌شود و نيز ميزان نیاز به انسولين و داروهاي ضد قند خوراكي را كمتر مي‌كند. </a:t>
            </a:r>
            <a:endParaRPr lang="en-US" sz="3400" dirty="0">
              <a:solidFill>
                <a:srgbClr val="000000"/>
              </a:solidFill>
              <a:ea typeface="Calibri"/>
            </a:endParaRPr>
          </a:p>
          <a:p>
            <a:pPr lvl="0" algn="justLow" rtl="1">
              <a:lnSpc>
                <a:spcPct val="106000"/>
              </a:lnSpc>
              <a:spcBef>
                <a:spcPts val="0"/>
              </a:spcBef>
              <a:buSzPts val="1200"/>
              <a:buFont typeface="Symbol"/>
              <a:buChar char=""/>
            </a:pPr>
            <a:r>
              <a:rPr lang="fa-IR" sz="3800" dirty="0">
                <a:solidFill>
                  <a:srgbClr val="000000"/>
                </a:solidFill>
                <a:ea typeface="Calibri"/>
                <a:cs typeface="B Nazanin"/>
              </a:rPr>
              <a:t>با اثر مثبت بر روي ميزان چربي خون،  موجب كاهش چربي خون مضر (تري گليسريد و تاحدي </a:t>
            </a:r>
            <a:r>
              <a:rPr lang="en-US" sz="3800" dirty="0">
                <a:solidFill>
                  <a:srgbClr val="000000"/>
                </a:solidFill>
                <a:ea typeface="Calibri"/>
                <a:cs typeface="B Nazanin"/>
              </a:rPr>
              <a:t>LDL</a:t>
            </a:r>
            <a:r>
              <a:rPr lang="fa-IR" sz="3800" dirty="0">
                <a:solidFill>
                  <a:srgbClr val="000000"/>
                </a:solidFill>
                <a:ea typeface="Calibri"/>
                <a:cs typeface="B Nazanin"/>
              </a:rPr>
              <a:t>) و افزايش چربي خون مفيد (</a:t>
            </a:r>
            <a:r>
              <a:rPr lang="en-US" sz="3800" dirty="0">
                <a:solidFill>
                  <a:srgbClr val="000000"/>
                </a:solidFill>
                <a:ea typeface="Calibri"/>
                <a:cs typeface="B Nazanin"/>
              </a:rPr>
              <a:t>HDL</a:t>
            </a:r>
            <a:r>
              <a:rPr lang="fa-IR" sz="3800" dirty="0">
                <a:solidFill>
                  <a:srgbClr val="000000"/>
                </a:solidFill>
                <a:ea typeface="Calibri"/>
                <a:cs typeface="B Nazanin"/>
              </a:rPr>
              <a:t>) شده و از اين طريق هم به سلامت قلب و عروق كمك مي‌كند.</a:t>
            </a:r>
            <a:endParaRPr lang="en-US" sz="3400" dirty="0">
              <a:solidFill>
                <a:srgbClr val="000000"/>
              </a:solidFill>
              <a:ea typeface="Calibri"/>
            </a:endParaRPr>
          </a:p>
          <a:p>
            <a:pPr lvl="0" algn="justLow" rtl="1">
              <a:lnSpc>
                <a:spcPct val="106000"/>
              </a:lnSpc>
              <a:spcBef>
                <a:spcPts val="0"/>
              </a:spcBef>
              <a:buSzPts val="1200"/>
              <a:buFont typeface="Symbol"/>
              <a:buChar char=""/>
            </a:pPr>
            <a:r>
              <a:rPr lang="fa-IR" sz="3800" dirty="0">
                <a:solidFill>
                  <a:srgbClr val="000000"/>
                </a:solidFill>
                <a:ea typeface="Calibri"/>
                <a:cs typeface="B Nazanin"/>
              </a:rPr>
              <a:t>از ابتلاء به سرطان سينه و رحم ، پروستات و روده پيشگيري مي‌كند.</a:t>
            </a:r>
            <a:endParaRPr lang="en-US" sz="3400" dirty="0">
              <a:solidFill>
                <a:srgbClr val="000000"/>
              </a:solidFill>
              <a:ea typeface="Calibri"/>
            </a:endParaRPr>
          </a:p>
          <a:p>
            <a:endParaRPr lang="en-US" dirty="0"/>
          </a:p>
        </p:txBody>
      </p:sp>
    </p:spTree>
    <p:extLst>
      <p:ext uri="{BB962C8B-B14F-4D97-AF65-F5344CB8AC3E}">
        <p14:creationId xmlns:p14="http://schemas.microsoft.com/office/powerpoint/2010/main" val="2460273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ar-SA" b="1" dirty="0">
                <a:solidFill>
                  <a:srgbClr val="000000"/>
                </a:solidFill>
                <a:latin typeface="Times New Roman"/>
                <a:ea typeface="Calibri"/>
                <a:cs typeface="B Nazanin"/>
              </a:rPr>
              <a:t>انواع فعالیت بدنی</a:t>
            </a:r>
            <a:r>
              <a:rPr lang="en-US" sz="4000" dirty="0">
                <a:solidFill>
                  <a:srgbClr val="000000"/>
                </a:solidFill>
                <a:ea typeface="Calibri"/>
              </a:rPr>
              <a:t/>
            </a:r>
            <a:br>
              <a:rPr lang="en-US" sz="4000" dirty="0">
                <a:solidFill>
                  <a:srgbClr val="000000"/>
                </a:solidFill>
                <a:ea typeface="Calibri"/>
              </a:rPr>
            </a:b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pPr algn="r" rtl="1">
              <a:lnSpc>
                <a:spcPct val="106000"/>
              </a:lnSpc>
              <a:spcBef>
                <a:spcPts val="0"/>
              </a:spcBef>
            </a:pPr>
            <a:r>
              <a:rPr lang="fa-IR" dirty="0" smtClean="0">
                <a:solidFill>
                  <a:srgbClr val="000000"/>
                </a:solidFill>
                <a:ea typeface="Calibri"/>
                <a:cs typeface="B Nazanin"/>
              </a:rPr>
              <a:t>انواع </a:t>
            </a:r>
            <a:r>
              <a:rPr lang="fa-IR" dirty="0">
                <a:solidFill>
                  <a:srgbClr val="000000"/>
                </a:solidFill>
                <a:ea typeface="Calibri"/>
                <a:cs typeface="B Nazanin"/>
              </a:rPr>
              <a:t>فعاليت بدني در زمان </a:t>
            </a:r>
            <a:r>
              <a:rPr lang="fa-IR" dirty="0">
                <a:solidFill>
                  <a:schemeClr val="tx2">
                    <a:lumMod val="60000"/>
                    <a:lumOff val="40000"/>
                  </a:schemeClr>
                </a:solidFill>
                <a:ea typeface="Calibri"/>
                <a:cs typeface="B Nazanin"/>
              </a:rPr>
              <a:t>كار، استراحت، سرگرمي و تفريح </a:t>
            </a:r>
            <a:r>
              <a:rPr lang="fa-IR" dirty="0">
                <a:solidFill>
                  <a:srgbClr val="000000"/>
                </a:solidFill>
                <a:ea typeface="Calibri"/>
                <a:cs typeface="B Nazanin"/>
              </a:rPr>
              <a:t>تقسيم مي‌كنند. عده‌اي ديگر، فعاليت بدنی را به سه نوع </a:t>
            </a:r>
            <a:r>
              <a:rPr lang="fa-IR" dirty="0">
                <a:solidFill>
                  <a:schemeClr val="tx2">
                    <a:lumMod val="60000"/>
                    <a:lumOff val="40000"/>
                  </a:schemeClr>
                </a:solidFill>
                <a:ea typeface="Calibri"/>
                <a:cs typeface="B Nazanin"/>
              </a:rPr>
              <a:t>فعاليت ورزشي، فعاليت براي حفظ سلامتي و كارايي بدن</a:t>
            </a:r>
            <a:r>
              <a:rPr lang="fa-IR" dirty="0">
                <a:solidFill>
                  <a:srgbClr val="000000"/>
                </a:solidFill>
                <a:ea typeface="Calibri"/>
                <a:cs typeface="B Nazanin"/>
              </a:rPr>
              <a:t> (مانند نرمش كردن و دويدن درجا، طناب زدن) و ديگر فعاليت‌ها تقسيم مي‌كنند. هدف از اينگونه گروه‌بندي فعاليت بدني </a:t>
            </a:r>
            <a:r>
              <a:rPr lang="fa-IR" dirty="0">
                <a:solidFill>
                  <a:schemeClr val="tx2">
                    <a:lumMod val="60000"/>
                    <a:lumOff val="40000"/>
                  </a:schemeClr>
                </a:solidFill>
                <a:ea typeface="Calibri"/>
                <a:cs typeface="B Nazanin"/>
              </a:rPr>
              <a:t>تلاش براي برنامه ريزي در سبك زندگي </a:t>
            </a:r>
            <a:r>
              <a:rPr lang="fa-IR" dirty="0">
                <a:solidFill>
                  <a:srgbClr val="000000"/>
                </a:solidFill>
                <a:ea typeface="Calibri"/>
                <a:cs typeface="B Nazanin"/>
              </a:rPr>
              <a:t>در خصوص تأمين يا مصرف انرژي است</a:t>
            </a:r>
            <a:r>
              <a:rPr lang="fa-IR" dirty="0" smtClean="0">
                <a:solidFill>
                  <a:srgbClr val="000000"/>
                </a:solidFill>
                <a:ea typeface="Calibri"/>
                <a:cs typeface="B Nazanin"/>
              </a:rPr>
              <a:t>.</a:t>
            </a:r>
          </a:p>
          <a:p>
            <a:pPr algn="r" rtl="1">
              <a:lnSpc>
                <a:spcPct val="106000"/>
              </a:lnSpc>
              <a:spcBef>
                <a:spcPts val="0"/>
              </a:spcBef>
            </a:pPr>
            <a:endParaRPr lang="en-US" sz="2800" dirty="0">
              <a:solidFill>
                <a:srgbClr val="000000"/>
              </a:solidFill>
              <a:ea typeface="Calibri"/>
            </a:endParaRPr>
          </a:p>
          <a:p>
            <a:pPr algn="r" rtl="1"/>
            <a:r>
              <a:rPr lang="fa-IR" dirty="0">
                <a:solidFill>
                  <a:schemeClr val="tx2">
                    <a:lumMod val="60000"/>
                    <a:lumOff val="40000"/>
                  </a:schemeClr>
                </a:solidFill>
                <a:ea typeface="Calibri"/>
                <a:cs typeface="B Nazanin"/>
              </a:rPr>
              <a:t>فعاليت بدنی را بر حسب ميزان انرژي </a:t>
            </a:r>
            <a:r>
              <a:rPr lang="fa-IR" dirty="0">
                <a:ea typeface="Calibri"/>
                <a:cs typeface="B Nazanin"/>
              </a:rPr>
              <a:t>مصرف شده در ضمن فعاليت، به انواع: </a:t>
            </a:r>
            <a:r>
              <a:rPr lang="fa-IR" dirty="0">
                <a:solidFill>
                  <a:schemeClr val="tx2">
                    <a:lumMod val="60000"/>
                    <a:lumOff val="40000"/>
                  </a:schemeClr>
                </a:solidFill>
                <a:ea typeface="Calibri"/>
                <a:cs typeface="B Nazanin"/>
              </a:rPr>
              <a:t>سبك، متوسط و شديد </a:t>
            </a:r>
            <a:r>
              <a:rPr lang="fa-IR" dirty="0">
                <a:ea typeface="Calibri"/>
                <a:cs typeface="B Nazanin"/>
              </a:rPr>
              <a:t>گروه‌بندي كرده‌اند. فعاليت بدنی با شدت متوسط، فعاليتی است که منجر به افزايش تعداد ضربان قلب و دفعات تنفس می‌شود ولی اين </a:t>
            </a:r>
            <a:r>
              <a:rPr lang="fa-IR" dirty="0">
                <a:solidFill>
                  <a:schemeClr val="tx2">
                    <a:lumMod val="60000"/>
                    <a:lumOff val="40000"/>
                  </a:schemeClr>
                </a:solidFill>
                <a:ea typeface="Calibri"/>
                <a:cs typeface="B Nazanin"/>
              </a:rPr>
              <a:t>افزايش به حدی نيست که مانع صحبت کردن فرد شود</a:t>
            </a:r>
            <a:r>
              <a:rPr lang="fa-IR" dirty="0">
                <a:ea typeface="Calibri"/>
                <a:cs typeface="B Nazanin"/>
              </a:rPr>
              <a:t>. در مقابل، فعاليت بدني شديد، فعاليتی است که در حين انجام آن، فرد به علت افزايش تعداد دفعات تنفس و نفس نفس زدن </a:t>
            </a:r>
            <a:r>
              <a:rPr lang="fa-IR" dirty="0">
                <a:solidFill>
                  <a:schemeClr val="tx2">
                    <a:lumMod val="60000"/>
                    <a:lumOff val="40000"/>
                  </a:schemeClr>
                </a:solidFill>
                <a:ea typeface="Calibri"/>
                <a:cs typeface="B Nazanin"/>
              </a:rPr>
              <a:t>نمی‌تواند به راحتی صحبت </a:t>
            </a:r>
            <a:r>
              <a:rPr lang="fa-IR" dirty="0">
                <a:ea typeface="Calibri"/>
                <a:cs typeface="B Nazanin"/>
              </a:rPr>
              <a:t>کند</a:t>
            </a:r>
            <a:endParaRPr lang="en-US" dirty="0"/>
          </a:p>
        </p:txBody>
      </p:sp>
    </p:spTree>
    <p:extLst>
      <p:ext uri="{BB962C8B-B14F-4D97-AF65-F5344CB8AC3E}">
        <p14:creationId xmlns:p14="http://schemas.microsoft.com/office/powerpoint/2010/main" val="1274511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fa-IR" sz="2700" b="1" dirty="0">
                <a:solidFill>
                  <a:srgbClr val="000000"/>
                </a:solidFill>
                <a:ea typeface="Calibri"/>
                <a:cs typeface="B Nazanin"/>
              </a:rPr>
              <a:t>روش ديگر، دسته‌بندی فعاليت بدنی به دو گروه هوازی و بی‌هوازی است:</a:t>
            </a:r>
            <a:r>
              <a:rPr lang="en-US" sz="2200" dirty="0">
                <a:solidFill>
                  <a:srgbClr val="000000"/>
                </a:solidFill>
                <a:ea typeface="Calibri"/>
              </a:rPr>
              <a:t/>
            </a:r>
            <a:br>
              <a:rPr lang="en-US" sz="2200" dirty="0">
                <a:solidFill>
                  <a:srgbClr val="000000"/>
                </a:solidFill>
                <a:ea typeface="Calibri"/>
              </a:rPr>
            </a:br>
            <a:endParaRPr lang="en-US" dirty="0"/>
          </a:p>
        </p:txBody>
      </p:sp>
      <p:sp>
        <p:nvSpPr>
          <p:cNvPr id="3" name="Content Placeholder 2"/>
          <p:cNvSpPr>
            <a:spLocks noGrp="1"/>
          </p:cNvSpPr>
          <p:nvPr>
            <p:ph idx="1"/>
          </p:nvPr>
        </p:nvSpPr>
        <p:spPr>
          <a:xfrm>
            <a:off x="457200" y="838200"/>
            <a:ext cx="8229600" cy="5287963"/>
          </a:xfrm>
        </p:spPr>
        <p:txBody>
          <a:bodyPr>
            <a:normAutofit fontScale="85000" lnSpcReduction="10000"/>
          </a:bodyPr>
          <a:lstStyle/>
          <a:p>
            <a:pPr marL="0" marR="0" algn="justLow" rtl="1">
              <a:lnSpc>
                <a:spcPct val="106000"/>
              </a:lnSpc>
              <a:spcBef>
                <a:spcPts val="0"/>
              </a:spcBef>
              <a:spcAft>
                <a:spcPts val="0"/>
              </a:spcAft>
            </a:pPr>
            <a:r>
              <a:rPr lang="fa-IR" b="1" dirty="0" smtClean="0">
                <a:solidFill>
                  <a:schemeClr val="tx2">
                    <a:lumMod val="60000"/>
                    <a:lumOff val="40000"/>
                  </a:schemeClr>
                </a:solidFill>
                <a:ea typeface="Calibri"/>
                <a:cs typeface="B Titr" pitchFamily="2" charset="-78"/>
              </a:rPr>
              <a:t>فعاليت‌هاي </a:t>
            </a:r>
            <a:r>
              <a:rPr lang="fa-IR" b="1" dirty="0">
                <a:solidFill>
                  <a:schemeClr val="tx2">
                    <a:lumMod val="60000"/>
                    <a:lumOff val="40000"/>
                  </a:schemeClr>
                </a:solidFill>
                <a:ea typeface="Calibri"/>
                <a:cs typeface="B Titr" pitchFamily="2" charset="-78"/>
              </a:rPr>
              <a:t>هوازي</a:t>
            </a:r>
            <a:r>
              <a:rPr lang="fa-IR" b="1" dirty="0">
                <a:solidFill>
                  <a:srgbClr val="000000"/>
                </a:solidFill>
                <a:ea typeface="Calibri"/>
                <a:cs typeface="B Nazanin"/>
              </a:rPr>
              <a:t>،</a:t>
            </a:r>
            <a:r>
              <a:rPr lang="fa-IR" dirty="0">
                <a:solidFill>
                  <a:srgbClr val="000000"/>
                </a:solidFill>
                <a:ea typeface="Calibri"/>
                <a:cs typeface="B Nazanin"/>
              </a:rPr>
              <a:t> فعاليت‌هاي با </a:t>
            </a:r>
            <a:r>
              <a:rPr lang="fa-IR" dirty="0">
                <a:solidFill>
                  <a:schemeClr val="tx2">
                    <a:lumMod val="60000"/>
                    <a:lumOff val="40000"/>
                  </a:schemeClr>
                </a:solidFill>
                <a:ea typeface="Calibri"/>
                <a:cs typeface="B Nazanin"/>
              </a:rPr>
              <a:t>شدت متوسط و مدت نسبتاً طولاني </a:t>
            </a:r>
            <a:r>
              <a:rPr lang="fa-IR" dirty="0">
                <a:solidFill>
                  <a:srgbClr val="000000"/>
                </a:solidFill>
                <a:ea typeface="Calibri"/>
                <a:cs typeface="B Nazanin"/>
              </a:rPr>
              <a:t>هستندكه </a:t>
            </a:r>
            <a:r>
              <a:rPr lang="fa-IR" dirty="0">
                <a:solidFill>
                  <a:schemeClr val="tx2">
                    <a:lumMod val="60000"/>
                    <a:lumOff val="40000"/>
                  </a:schemeClr>
                </a:solidFill>
                <a:ea typeface="Calibri"/>
                <a:cs typeface="B Nazanin"/>
              </a:rPr>
              <a:t>گروه‌هاي عضلاني بزرگ </a:t>
            </a:r>
            <a:r>
              <a:rPr lang="fa-IR" dirty="0">
                <a:solidFill>
                  <a:srgbClr val="000000"/>
                </a:solidFill>
                <a:ea typeface="Calibri"/>
                <a:cs typeface="B Nazanin"/>
              </a:rPr>
              <a:t>را فعال مي‌كنند و براي اجراي آن‌ها </a:t>
            </a:r>
            <a:r>
              <a:rPr lang="fa-IR" dirty="0">
                <a:solidFill>
                  <a:schemeClr val="tx2">
                    <a:lumMod val="60000"/>
                    <a:lumOff val="40000"/>
                  </a:schemeClr>
                </a:solidFill>
                <a:ea typeface="Calibri"/>
                <a:cs typeface="B Nazanin"/>
              </a:rPr>
              <a:t>نياز به مصرف اكسيژن </a:t>
            </a:r>
            <a:r>
              <a:rPr lang="fa-IR" dirty="0">
                <a:solidFill>
                  <a:srgbClr val="000000"/>
                </a:solidFill>
                <a:ea typeface="Calibri"/>
                <a:cs typeface="B Nazanin"/>
              </a:rPr>
              <a:t>توسط عضلات بدن است</a:t>
            </a:r>
            <a:r>
              <a:rPr lang="fa-IR" dirty="0" smtClean="0">
                <a:solidFill>
                  <a:srgbClr val="000000"/>
                </a:solidFill>
                <a:ea typeface="Calibri"/>
                <a:cs typeface="B Nazanin"/>
              </a:rPr>
              <a:t>، </a:t>
            </a:r>
            <a:r>
              <a:rPr lang="fa-IR" dirty="0" smtClean="0">
                <a:solidFill>
                  <a:schemeClr val="tx2">
                    <a:lumMod val="60000"/>
                    <a:lumOff val="40000"/>
                  </a:schemeClr>
                </a:solidFill>
                <a:ea typeface="Calibri"/>
                <a:cs typeface="B Nazanin"/>
              </a:rPr>
              <a:t>دويدن</a:t>
            </a:r>
            <a:r>
              <a:rPr lang="fa-IR" dirty="0">
                <a:solidFill>
                  <a:schemeClr val="tx2">
                    <a:lumMod val="60000"/>
                    <a:lumOff val="40000"/>
                  </a:schemeClr>
                </a:solidFill>
                <a:ea typeface="Calibri"/>
                <a:cs typeface="B Nazanin"/>
              </a:rPr>
              <a:t>، طناب زدن، پياده‌روي تند، شنا، دو آرام و دوچرخه سواري با سرعت كم و </a:t>
            </a:r>
            <a:r>
              <a:rPr lang="fa-IR" dirty="0" smtClean="0">
                <a:solidFill>
                  <a:schemeClr val="tx2">
                    <a:lumMod val="60000"/>
                    <a:lumOff val="40000"/>
                  </a:schemeClr>
                </a:solidFill>
                <a:ea typeface="Calibri"/>
                <a:cs typeface="B Nazanin"/>
              </a:rPr>
              <a:t>متوسط</a:t>
            </a:r>
            <a:r>
              <a:rPr lang="fa-IR" dirty="0" smtClean="0">
                <a:solidFill>
                  <a:srgbClr val="000000"/>
                </a:solidFill>
                <a:ea typeface="Calibri"/>
                <a:cs typeface="B Nazanin"/>
              </a:rPr>
              <a:t>.</a:t>
            </a:r>
          </a:p>
          <a:p>
            <a:pPr marL="0" marR="0" algn="justLow" rtl="1">
              <a:lnSpc>
                <a:spcPct val="106000"/>
              </a:lnSpc>
              <a:spcBef>
                <a:spcPts val="0"/>
              </a:spcBef>
              <a:spcAft>
                <a:spcPts val="0"/>
              </a:spcAft>
            </a:pPr>
            <a:r>
              <a:rPr lang="fa-IR" dirty="0" smtClean="0">
                <a:solidFill>
                  <a:srgbClr val="000000"/>
                </a:solidFill>
                <a:ea typeface="Calibri"/>
                <a:cs typeface="B Nazanin"/>
              </a:rPr>
              <a:t> </a:t>
            </a:r>
            <a:r>
              <a:rPr lang="fa-IR" dirty="0">
                <a:solidFill>
                  <a:srgbClr val="000000"/>
                </a:solidFill>
                <a:ea typeface="Calibri"/>
                <a:cs typeface="B Nazanin"/>
              </a:rPr>
              <a:t>اين فعاليت‌ها می‌توانند </a:t>
            </a:r>
            <a:r>
              <a:rPr lang="fa-IR" dirty="0">
                <a:solidFill>
                  <a:schemeClr val="tx2">
                    <a:lumMod val="60000"/>
                    <a:lumOff val="40000"/>
                  </a:schemeClr>
                </a:solidFill>
                <a:ea typeface="Calibri"/>
                <a:cs typeface="B Nazanin"/>
              </a:rPr>
              <a:t>توانائي عملكرد و تناسب قلبي عروقي را بهبود بخشند</a:t>
            </a:r>
            <a:r>
              <a:rPr lang="fa-IR" dirty="0">
                <a:solidFill>
                  <a:srgbClr val="000000"/>
                </a:solidFill>
                <a:ea typeface="Calibri"/>
                <a:cs typeface="B Nazanin"/>
              </a:rPr>
              <a:t> و اگر تحت نظر پزشك و حساب شده انجام شوند، مي‌توانند علايم ناشی از بيماري قلبي را كم کنند. انجام اين فعاليت‌ها در بيماران مبتلا به نارسايي قلبي بايد با احتياط و زيرنظر پزشک انجام شود. در اين بيماران، پياده روي، شنا، دويدن آهسته و نيز دوچرخه سواري آرام مناسب تر است.                </a:t>
            </a:r>
            <a:endParaRPr lang="en-US" sz="2800" dirty="0">
              <a:solidFill>
                <a:srgbClr val="000000"/>
              </a:solidFill>
              <a:ea typeface="Calibri"/>
            </a:endParaRPr>
          </a:p>
          <a:p>
            <a:pPr marL="0" marR="0" algn="justLow" rtl="1">
              <a:lnSpc>
                <a:spcPct val="106000"/>
              </a:lnSpc>
              <a:spcBef>
                <a:spcPts val="0"/>
              </a:spcBef>
              <a:spcAft>
                <a:spcPts val="0"/>
              </a:spcAft>
            </a:pPr>
            <a:r>
              <a:rPr lang="fa-IR" b="1" dirty="0">
                <a:solidFill>
                  <a:schemeClr val="tx2">
                    <a:lumMod val="60000"/>
                    <a:lumOff val="40000"/>
                  </a:schemeClr>
                </a:solidFill>
                <a:ea typeface="Calibri"/>
                <a:cs typeface="B Titr" pitchFamily="2" charset="-78"/>
              </a:rPr>
              <a:t>فعاليت‌هاي غير هوازي</a:t>
            </a:r>
            <a:r>
              <a:rPr lang="fa-IR" b="1" dirty="0">
                <a:solidFill>
                  <a:srgbClr val="000000"/>
                </a:solidFill>
                <a:ea typeface="Calibri"/>
                <a:cs typeface="B Nazanin"/>
              </a:rPr>
              <a:t>،</a:t>
            </a:r>
            <a:r>
              <a:rPr lang="fa-IR" dirty="0">
                <a:solidFill>
                  <a:srgbClr val="000000"/>
                </a:solidFill>
                <a:ea typeface="Calibri"/>
                <a:cs typeface="B Nazanin"/>
              </a:rPr>
              <a:t> فعاليت‌هايي هستند كه </a:t>
            </a:r>
            <a:r>
              <a:rPr lang="fa-IR" dirty="0">
                <a:solidFill>
                  <a:schemeClr val="tx2">
                    <a:lumMod val="60000"/>
                    <a:lumOff val="40000"/>
                  </a:schemeClr>
                </a:solidFill>
                <a:ea typeface="Calibri"/>
                <a:cs typeface="B Nazanin"/>
              </a:rPr>
              <a:t>مصرف انرژي بدون دخالت اكسيژن </a:t>
            </a:r>
            <a:r>
              <a:rPr lang="fa-IR" dirty="0">
                <a:solidFill>
                  <a:srgbClr val="000000"/>
                </a:solidFill>
                <a:ea typeface="Calibri"/>
                <a:cs typeface="B Nazanin"/>
              </a:rPr>
              <a:t>انجام می‌شود. اين نوع فعاليت‌ها براى بيماران مبتلا به نارسايي قلبي مناسب نيست. </a:t>
            </a:r>
            <a:endParaRPr lang="en-US" dirty="0"/>
          </a:p>
        </p:txBody>
      </p:sp>
    </p:spTree>
    <p:extLst>
      <p:ext uri="{BB962C8B-B14F-4D97-AF65-F5344CB8AC3E}">
        <p14:creationId xmlns:p14="http://schemas.microsoft.com/office/powerpoint/2010/main" val="1428916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solidFill>
                  <a:srgbClr val="193820"/>
                </a:solidFill>
                <a:latin typeface="Times New Roman"/>
                <a:ea typeface="Calibri"/>
                <a:cs typeface="B Nazanin"/>
              </a:rPr>
              <a:t>ميزان و شدت فعاليت بدني مناسب</a:t>
            </a:r>
            <a:r>
              <a:rPr lang="en-US" sz="4000" dirty="0">
                <a:solidFill>
                  <a:srgbClr val="000000"/>
                </a:solidFill>
                <a:ea typeface="Calibri"/>
              </a:rPr>
              <a:t/>
            </a:r>
            <a:br>
              <a:rPr lang="en-US" sz="4000" dirty="0">
                <a:solidFill>
                  <a:srgbClr val="000000"/>
                </a:solidFill>
                <a:ea typeface="Calibri"/>
              </a:rPr>
            </a:br>
            <a:endParaRPr lang="en-US" dirty="0"/>
          </a:p>
        </p:txBody>
      </p:sp>
      <p:sp>
        <p:nvSpPr>
          <p:cNvPr id="3" name="Content Placeholder 2"/>
          <p:cNvSpPr>
            <a:spLocks noGrp="1"/>
          </p:cNvSpPr>
          <p:nvPr>
            <p:ph idx="1"/>
          </p:nvPr>
        </p:nvSpPr>
        <p:spPr/>
        <p:txBody>
          <a:bodyPr>
            <a:normAutofit fontScale="70000" lnSpcReduction="20000"/>
          </a:bodyPr>
          <a:lstStyle/>
          <a:p>
            <a:pPr marL="0" marR="0" algn="justLow" rtl="1">
              <a:lnSpc>
                <a:spcPct val="106000"/>
              </a:lnSpc>
              <a:spcBef>
                <a:spcPts val="0"/>
              </a:spcBef>
              <a:spcAft>
                <a:spcPts val="0"/>
              </a:spcAft>
            </a:pPr>
            <a:r>
              <a:rPr lang="fa-IR" dirty="0" smtClean="0">
                <a:solidFill>
                  <a:srgbClr val="000000"/>
                </a:solidFill>
                <a:ea typeface="Calibri"/>
                <a:cs typeface="B Nazanin"/>
              </a:rPr>
              <a:t>براساس </a:t>
            </a:r>
            <a:r>
              <a:rPr lang="fa-IR" dirty="0">
                <a:solidFill>
                  <a:srgbClr val="000000"/>
                </a:solidFill>
                <a:ea typeface="Calibri"/>
                <a:cs typeface="B Nazanin"/>
              </a:rPr>
              <a:t>نظر سازمان جهانی بهداشت، 30 دقيقه فعاليت بدني با شدت متوسط برای حداقل 5 بار در هفته و يا 25 دقيقه فعاليت شديد حداقل 3 بار در هفته، براي بزرگسالان توصيه می‌شود. البته هرچه ميزان فعاليت بيشتر باشد اثرات مفيد آن بر قلب و عروق بيشتر خواهد بود. در صورت عدم امكان فعاليت براساس تعاريف فوق، رعايت توالي 30 دقيقه به صورت سه دوره 10 دقيقه اي فعاليت بدنی در طول روز نيز تقريبا همان اثرات مطلوب را خواهد داشت. </a:t>
            </a:r>
            <a:endParaRPr lang="fa-IR" dirty="0" smtClean="0">
              <a:solidFill>
                <a:srgbClr val="000000"/>
              </a:solidFill>
              <a:ea typeface="Calibri"/>
              <a:cs typeface="B Nazanin"/>
            </a:endParaRPr>
          </a:p>
          <a:p>
            <a:pPr marL="0" marR="0" algn="justLow" rtl="1">
              <a:lnSpc>
                <a:spcPct val="106000"/>
              </a:lnSpc>
              <a:spcBef>
                <a:spcPts val="0"/>
              </a:spcBef>
              <a:spcAft>
                <a:spcPts val="0"/>
              </a:spcAft>
            </a:pPr>
            <a:r>
              <a:rPr lang="fa-IR" dirty="0" smtClean="0">
                <a:solidFill>
                  <a:srgbClr val="000000"/>
                </a:solidFill>
                <a:ea typeface="Calibri"/>
                <a:cs typeface="B Nazanin"/>
              </a:rPr>
              <a:t>يكي </a:t>
            </a:r>
            <a:r>
              <a:rPr lang="fa-IR" dirty="0">
                <a:solidFill>
                  <a:srgbClr val="000000"/>
                </a:solidFill>
                <a:ea typeface="Calibri"/>
                <a:cs typeface="B Nazanin"/>
              </a:rPr>
              <a:t>از راه‌هاي تعيين شدت فعاليت بدني، بررسي تعداد ضربان قلب حين فعاليت است، به طوري كه هرچه ميزان فعاليت شديدتر باشد، ميزان فعاليت قلب براي رساندن خون به عضلات نيز بيشتر خواهد شد. </a:t>
            </a:r>
            <a:endParaRPr lang="fa-IR" dirty="0" smtClean="0">
              <a:solidFill>
                <a:srgbClr val="000000"/>
              </a:solidFill>
              <a:ea typeface="Calibri"/>
              <a:cs typeface="B Nazanin"/>
            </a:endParaRPr>
          </a:p>
          <a:p>
            <a:pPr marL="0" marR="0" algn="justLow" rtl="1">
              <a:lnSpc>
                <a:spcPct val="106000"/>
              </a:lnSpc>
              <a:spcBef>
                <a:spcPts val="0"/>
              </a:spcBef>
              <a:spcAft>
                <a:spcPts val="0"/>
              </a:spcAft>
            </a:pPr>
            <a:r>
              <a:rPr lang="fa-IR" dirty="0" smtClean="0">
                <a:solidFill>
                  <a:srgbClr val="000000"/>
                </a:solidFill>
                <a:ea typeface="Calibri"/>
                <a:cs typeface="B Nazanin"/>
              </a:rPr>
              <a:t>تحقيقات </a:t>
            </a:r>
            <a:r>
              <a:rPr lang="fa-IR" dirty="0">
                <a:solidFill>
                  <a:srgbClr val="000000"/>
                </a:solidFill>
                <a:ea typeface="Calibri"/>
                <a:cs typeface="B Nazanin"/>
              </a:rPr>
              <a:t>نشان داده است فعاليت‌هايي كه منجر به  افزايش ضربان قلب در محدوده 55 تا 70 درصد ضربان قلب ماكزيمم شوند (فعالیت بدنی متوسط)، در صورتيكه به طور منظم انجام گردند، اثرات مفيد و پيشگيري كننده اي در ابتلاء افراد به بيماري سكته قلبي و بيماري‌هاي ناشي از تنگي عروق قلب خواهند داشت. بطور مثال براي يك آقاي 20 ساله اين مقدار بين 110 تا 140 ضربان در دقيقه و براي يك آقاي 40 ساله بين 99 تا 126 ضربان در دقيقه مي‌باشد. </a:t>
            </a:r>
            <a:endParaRPr lang="en-US" sz="2800" dirty="0">
              <a:solidFill>
                <a:srgbClr val="000000"/>
              </a:solidFill>
              <a:ea typeface="Calibri"/>
            </a:endParaRPr>
          </a:p>
          <a:p>
            <a:endParaRPr lang="en-US" dirty="0"/>
          </a:p>
        </p:txBody>
      </p:sp>
    </p:spTree>
    <p:extLst>
      <p:ext uri="{BB962C8B-B14F-4D97-AF65-F5344CB8AC3E}">
        <p14:creationId xmlns:p14="http://schemas.microsoft.com/office/powerpoint/2010/main" val="506882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60">
          <a:fgClr>
            <a:srgbClr val="B8CF8B"/>
          </a:fgClr>
          <a:bgClr>
            <a:schemeClr val="bg1"/>
          </a:bgClr>
        </a:pattFill>
        <a:effectLst/>
      </p:bgPr>
    </p:bg>
    <p:spTree>
      <p:nvGrpSpPr>
        <p:cNvPr id="1" name=""/>
        <p:cNvGrpSpPr/>
        <p:nvPr/>
      </p:nvGrpSpPr>
      <p:grpSpPr>
        <a:xfrm>
          <a:off x="0" y="0"/>
          <a:ext cx="0" cy="0"/>
          <a:chOff x="0" y="0"/>
          <a:chExt cx="0" cy="0"/>
        </a:xfrm>
      </p:grpSpPr>
      <p:pic>
        <p:nvPicPr>
          <p:cNvPr id="6146" name="Picture 2" descr="n0007913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2" y="1541463"/>
            <a:ext cx="1995854"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8" descr="C:\Documents and Settings\d-maghsoudi.DC-SERVER.000\My Documents\My Pictures\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1" y="1541463"/>
            <a:ext cx="206619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5"/>
          <p:cNvSpPr>
            <a:spLocks noChangeArrowheads="1"/>
          </p:cNvSpPr>
          <p:nvPr/>
        </p:nvSpPr>
        <p:spPr bwMode="auto">
          <a:xfrm>
            <a:off x="287215" y="4435475"/>
            <a:ext cx="352278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57263" rtl="1" fontAlgn="base">
              <a:spcBef>
                <a:spcPct val="0"/>
              </a:spcBef>
              <a:spcAft>
                <a:spcPct val="0"/>
              </a:spcAft>
            </a:pPr>
            <a:r>
              <a:rPr lang="fa-IR" sz="2400" b="1" smtClean="0">
                <a:solidFill>
                  <a:srgbClr val="000066"/>
                </a:solidFill>
                <a:latin typeface="Lucida Sans Unicode" pitchFamily="34" charset="0"/>
                <a:cs typeface="B Zar" pitchFamily="2" charset="-78"/>
              </a:rPr>
              <a:t>من ورزش را برای همه اعم از زن ومرد واجب می دانم.</a:t>
            </a:r>
          </a:p>
          <a:p>
            <a:pPr algn="ctr" defTabSz="957263" rtl="1" fontAlgn="base">
              <a:spcBef>
                <a:spcPct val="0"/>
              </a:spcBef>
              <a:spcAft>
                <a:spcPct val="0"/>
              </a:spcAft>
            </a:pPr>
            <a:r>
              <a:rPr lang="fa-IR" sz="2000" b="1" smtClean="0">
                <a:solidFill>
                  <a:srgbClr val="FF0000"/>
                </a:solidFill>
                <a:latin typeface="Lucida Sans Unicode" pitchFamily="34" charset="0"/>
                <a:cs typeface="B Zar" pitchFamily="2" charset="-78"/>
              </a:rPr>
              <a:t>امام خمینی (ره)</a:t>
            </a:r>
          </a:p>
        </p:txBody>
      </p:sp>
      <p:sp>
        <p:nvSpPr>
          <p:cNvPr id="6149" name="Rectangle 6"/>
          <p:cNvSpPr>
            <a:spLocks noChangeArrowheads="1"/>
          </p:cNvSpPr>
          <p:nvPr/>
        </p:nvSpPr>
        <p:spPr bwMode="auto">
          <a:xfrm>
            <a:off x="4844563" y="4530726"/>
            <a:ext cx="34553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57263" rtl="1" fontAlgn="base">
              <a:spcBef>
                <a:spcPct val="0"/>
              </a:spcBef>
              <a:spcAft>
                <a:spcPct val="0"/>
              </a:spcAft>
            </a:pPr>
            <a:r>
              <a:rPr lang="fa-IR" b="1" smtClean="0">
                <a:solidFill>
                  <a:srgbClr val="FF0000"/>
                </a:solidFill>
                <a:latin typeface="Lucida Sans Unicode" pitchFamily="34" charset="0"/>
                <a:cs typeface="B Zar" pitchFamily="2" charset="-78"/>
              </a:rPr>
              <a:t>توصیه مقام معظم رهبری به ورزش همگانی:</a:t>
            </a:r>
          </a:p>
          <a:p>
            <a:pPr algn="ctr" defTabSz="957263" rtl="1" fontAlgn="base">
              <a:spcBef>
                <a:spcPct val="0"/>
              </a:spcBef>
              <a:spcAft>
                <a:spcPct val="0"/>
              </a:spcAft>
            </a:pPr>
            <a:r>
              <a:rPr lang="fa-IR" sz="2000" b="1" smtClean="0">
                <a:solidFill>
                  <a:srgbClr val="002060"/>
                </a:solidFill>
                <a:latin typeface="Lucida Sans Unicode" pitchFamily="34" charset="0"/>
                <a:cs typeface="B Zar" pitchFamily="2" charset="-78"/>
              </a:rPr>
              <a:t>نشاط ،سلامت،آمادگی جسمانی ،حوصله کار در سایه ورزش عمومی و همگانی تامین می شود .</a:t>
            </a:r>
            <a:endParaRPr lang="ar-SA" sz="2000" smtClean="0">
              <a:solidFill>
                <a:srgbClr val="002060"/>
              </a:solidFill>
              <a:latin typeface="Lucida Sans Unicode" pitchFamily="34" charset="0"/>
              <a:cs typeface="B Zar" pitchFamily="2" charset="-78"/>
            </a:endParaRPr>
          </a:p>
        </p:txBody>
      </p:sp>
    </p:spTree>
    <p:extLst>
      <p:ext uri="{BB962C8B-B14F-4D97-AF65-F5344CB8AC3E}">
        <p14:creationId xmlns:p14="http://schemas.microsoft.com/office/powerpoint/2010/main" val="4233544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000000"/>
                </a:solidFill>
                <a:ea typeface="Calibri"/>
                <a:cs typeface="B Nazanin"/>
              </a:rPr>
              <a:t>فعاليت بدني شديد در محيط كار</a:t>
            </a:r>
            <a:r>
              <a:rPr lang="en-US" sz="4000" dirty="0">
                <a:solidFill>
                  <a:srgbClr val="000000"/>
                </a:solidFill>
                <a:ea typeface="Calibri"/>
              </a:rPr>
              <a:t/>
            </a:r>
            <a:br>
              <a:rPr lang="en-US" sz="4000" dirty="0">
                <a:solidFill>
                  <a:srgbClr val="000000"/>
                </a:solidFill>
                <a:ea typeface="Calibri"/>
              </a:rPr>
            </a:br>
            <a:endParaRPr lang="en-US" dirty="0"/>
          </a:p>
        </p:txBody>
      </p:sp>
      <p:sp>
        <p:nvSpPr>
          <p:cNvPr id="3" name="Content Placeholder 2"/>
          <p:cNvSpPr>
            <a:spLocks noGrp="1"/>
          </p:cNvSpPr>
          <p:nvPr>
            <p:ph idx="1"/>
          </p:nvPr>
        </p:nvSpPr>
        <p:spPr/>
        <p:txBody>
          <a:bodyPr/>
          <a:lstStyle/>
          <a:p>
            <a:pPr marL="0" marR="0" indent="0" algn="justLow" rtl="1">
              <a:lnSpc>
                <a:spcPct val="106000"/>
              </a:lnSpc>
              <a:spcBef>
                <a:spcPts val="0"/>
              </a:spcBef>
              <a:spcAft>
                <a:spcPts val="0"/>
              </a:spcAft>
              <a:buNone/>
            </a:pPr>
            <a:r>
              <a:rPr lang="en-US" sz="2800" dirty="0">
                <a:solidFill>
                  <a:srgbClr val="000000"/>
                </a:solidFill>
                <a:ea typeface="Calibri"/>
                <a:cs typeface="Arial"/>
              </a:rPr>
              <a:t> </a:t>
            </a:r>
            <a:endParaRPr lang="en-US" sz="2800" dirty="0">
              <a:solidFill>
                <a:srgbClr val="000000"/>
              </a:solidFill>
              <a:ea typeface="Calibri"/>
            </a:endParaRPr>
          </a:p>
          <a:p>
            <a:endParaRPr lang="en-US" dirty="0"/>
          </a:p>
        </p:txBody>
      </p:sp>
      <p:pic>
        <p:nvPicPr>
          <p:cNvPr id="4" name="Picture 3" descr="Description: Description: Capture"/>
          <p:cNvPicPr/>
          <p:nvPr/>
        </p:nvPicPr>
        <p:blipFill>
          <a:blip r:embed="rId2">
            <a:extLst>
              <a:ext uri="{28A0092B-C50C-407E-A947-70E740481C1C}">
                <a14:useLocalDpi xmlns:a14="http://schemas.microsoft.com/office/drawing/2010/main" val="0"/>
              </a:ext>
            </a:extLst>
          </a:blip>
          <a:srcRect/>
          <a:stretch>
            <a:fillRect/>
          </a:stretch>
        </p:blipFill>
        <p:spPr bwMode="auto">
          <a:xfrm>
            <a:off x="4495801" y="914400"/>
            <a:ext cx="4219234" cy="2896283"/>
          </a:xfrm>
          <a:prstGeom prst="rect">
            <a:avLst/>
          </a:prstGeom>
          <a:noFill/>
          <a:ln>
            <a:noFill/>
          </a:ln>
        </p:spPr>
      </p:pic>
      <p:pic>
        <p:nvPicPr>
          <p:cNvPr id="5" name="Picture 4" descr="Description: Description: Capture"/>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57200" y="914400"/>
            <a:ext cx="3810000" cy="2896283"/>
          </a:xfrm>
          <a:prstGeom prst="rect">
            <a:avLst/>
          </a:prstGeom>
          <a:noFill/>
          <a:ln>
            <a:noFill/>
          </a:ln>
        </p:spPr>
      </p:pic>
      <p:pic>
        <p:nvPicPr>
          <p:cNvPr id="6" name="Picture 5" descr="Description: Description: Capture2"/>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961717"/>
            <a:ext cx="3991313" cy="2667683"/>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457201" y="4191000"/>
            <a:ext cx="3648074" cy="2438400"/>
          </a:xfrm>
          <a:prstGeom prst="rect">
            <a:avLst/>
          </a:prstGeom>
          <a:noFill/>
          <a:ln>
            <a:noFill/>
          </a:ln>
        </p:spPr>
      </p:pic>
    </p:spTree>
    <p:extLst>
      <p:ext uri="{BB962C8B-B14F-4D97-AF65-F5344CB8AC3E}">
        <p14:creationId xmlns:p14="http://schemas.microsoft.com/office/powerpoint/2010/main" val="2389266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lnSpc>
                <a:spcPct val="106000"/>
              </a:lnSpc>
              <a:spcBef>
                <a:spcPts val="0"/>
              </a:spcBef>
            </a:pPr>
            <a:r>
              <a:rPr lang="fa-IR" b="1" dirty="0">
                <a:solidFill>
                  <a:srgbClr val="000000"/>
                </a:solidFill>
                <a:ea typeface="Calibri"/>
                <a:cs typeface="B Nazanin"/>
              </a:rPr>
              <a:t>فعاليت بدني با شدت متوسط در محيط كار</a:t>
            </a:r>
            <a:r>
              <a:rPr lang="en-US" sz="4000" dirty="0">
                <a:solidFill>
                  <a:srgbClr val="000000"/>
                </a:solidFill>
                <a:ea typeface="Calibri"/>
              </a:rPr>
              <a:t/>
            </a:r>
            <a:br>
              <a:rPr lang="en-US" sz="4000" dirty="0">
                <a:solidFill>
                  <a:srgbClr val="000000"/>
                </a:solidFill>
                <a:ea typeface="Calibri"/>
              </a:rPr>
            </a:br>
            <a:endParaRPr lang="en-US" dirty="0"/>
          </a:p>
        </p:txBody>
      </p:sp>
      <p:pic>
        <p:nvPicPr>
          <p:cNvPr id="4" name="Picture 3" descr="Description: Description: cleaning-hardwood-floors"/>
          <p:cNvPicPr/>
          <p:nvPr/>
        </p:nvPicPr>
        <p:blipFill>
          <a:blip r:embed="rId2">
            <a:extLst>
              <a:ext uri="{28A0092B-C50C-407E-A947-70E740481C1C}">
                <a14:useLocalDpi xmlns:a14="http://schemas.microsoft.com/office/drawing/2010/main" val="0"/>
              </a:ext>
            </a:extLst>
          </a:blip>
          <a:srcRect/>
          <a:stretch>
            <a:fillRect/>
          </a:stretch>
        </p:blipFill>
        <p:spPr bwMode="auto">
          <a:xfrm>
            <a:off x="4953001" y="1447800"/>
            <a:ext cx="3581400" cy="2438400"/>
          </a:xfrm>
          <a:prstGeom prst="rect">
            <a:avLst/>
          </a:prstGeom>
          <a:noFill/>
          <a:ln>
            <a:noFill/>
          </a:ln>
        </p:spPr>
      </p:pic>
      <p:pic>
        <p:nvPicPr>
          <p:cNvPr id="5" name="Content Placeholder 4" descr="Description: Description: Captur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458687"/>
            <a:ext cx="3657600" cy="2438399"/>
          </a:xfrm>
          <a:prstGeom prst="rect">
            <a:avLst/>
          </a:prstGeom>
          <a:noFill/>
          <a:ln>
            <a:noFill/>
          </a:ln>
        </p:spPr>
      </p:pic>
      <p:pic>
        <p:nvPicPr>
          <p:cNvPr id="6" name="Picture 5" descr="Description: Description: Capture3"/>
          <p:cNvPicPr/>
          <p:nvPr/>
        </p:nvPicPr>
        <p:blipFill>
          <a:blip r:embed="rId4">
            <a:extLst>
              <a:ext uri="{28A0092B-C50C-407E-A947-70E740481C1C}">
                <a14:useLocalDpi xmlns:a14="http://schemas.microsoft.com/office/drawing/2010/main" val="0"/>
              </a:ext>
            </a:extLst>
          </a:blip>
          <a:srcRect/>
          <a:stretch>
            <a:fillRect/>
          </a:stretch>
        </p:blipFill>
        <p:spPr bwMode="auto">
          <a:xfrm>
            <a:off x="5105401" y="4027714"/>
            <a:ext cx="3456214" cy="2590800"/>
          </a:xfrm>
          <a:prstGeom prst="rect">
            <a:avLst/>
          </a:prstGeom>
          <a:noFill/>
          <a:ln>
            <a:noFill/>
          </a:ln>
        </p:spPr>
      </p:pic>
      <p:pic>
        <p:nvPicPr>
          <p:cNvPr id="7" name="Picture 6" descr="Description: Description: 0,,6486990_1,00"/>
          <p:cNvPicPr/>
          <p:nvPr/>
        </p:nvPicPr>
        <p:blipFill>
          <a:blip r:embed="rId5">
            <a:extLst>
              <a:ext uri="{28A0092B-C50C-407E-A947-70E740481C1C}">
                <a14:useLocalDpi xmlns:a14="http://schemas.microsoft.com/office/drawing/2010/main" val="0"/>
              </a:ext>
            </a:extLst>
          </a:blip>
          <a:srcRect/>
          <a:stretch>
            <a:fillRect/>
          </a:stretch>
        </p:blipFill>
        <p:spPr bwMode="auto">
          <a:xfrm>
            <a:off x="762000" y="4027714"/>
            <a:ext cx="3657600" cy="2705100"/>
          </a:xfrm>
          <a:prstGeom prst="rect">
            <a:avLst/>
          </a:prstGeom>
          <a:noFill/>
          <a:ln>
            <a:noFill/>
          </a:ln>
        </p:spPr>
      </p:pic>
    </p:spTree>
    <p:extLst>
      <p:ext uri="{BB962C8B-B14F-4D97-AF65-F5344CB8AC3E}">
        <p14:creationId xmlns:p14="http://schemas.microsoft.com/office/powerpoint/2010/main" val="2966596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fa-IR" b="1" dirty="0">
                <a:solidFill>
                  <a:srgbClr val="000000"/>
                </a:solidFill>
                <a:ea typeface="Calibri"/>
                <a:cs typeface="B Nazanin"/>
              </a:rPr>
              <a:t>علائم فعاليت بدني نامناسب</a:t>
            </a:r>
            <a:r>
              <a:rPr lang="en-US" sz="4000" dirty="0">
                <a:solidFill>
                  <a:srgbClr val="000000"/>
                </a:solidFill>
                <a:ea typeface="Calibri"/>
              </a:rPr>
              <a:t/>
            </a:r>
            <a:br>
              <a:rPr lang="en-US" sz="4000" dirty="0">
                <a:solidFill>
                  <a:srgbClr val="000000"/>
                </a:solidFill>
                <a:ea typeface="Calibri"/>
              </a:rPr>
            </a:br>
            <a:endParaRPr lang="en-US" dirty="0"/>
          </a:p>
        </p:txBody>
      </p:sp>
      <p:sp>
        <p:nvSpPr>
          <p:cNvPr id="3" name="Content Placeholder 2"/>
          <p:cNvSpPr>
            <a:spLocks noGrp="1"/>
          </p:cNvSpPr>
          <p:nvPr>
            <p:ph idx="1"/>
          </p:nvPr>
        </p:nvSpPr>
        <p:spPr>
          <a:xfrm>
            <a:off x="457200" y="1066800"/>
            <a:ext cx="8229600" cy="4906963"/>
          </a:xfrm>
        </p:spPr>
        <p:txBody>
          <a:bodyPr/>
          <a:lstStyle/>
          <a:p>
            <a:pPr marL="0" marR="0" algn="justLow" rtl="1">
              <a:lnSpc>
                <a:spcPct val="106000"/>
              </a:lnSpc>
              <a:spcBef>
                <a:spcPts val="0"/>
              </a:spcBef>
              <a:spcAft>
                <a:spcPts val="0"/>
              </a:spcAft>
            </a:pPr>
            <a:r>
              <a:rPr lang="fa-IR" dirty="0" smtClean="0">
                <a:solidFill>
                  <a:srgbClr val="000000"/>
                </a:solidFill>
                <a:ea typeface="Calibri"/>
                <a:cs typeface="B Nazanin"/>
              </a:rPr>
              <a:t>اگر </a:t>
            </a:r>
            <a:r>
              <a:rPr lang="fa-IR" dirty="0">
                <a:solidFill>
                  <a:srgbClr val="000000"/>
                </a:solidFill>
                <a:ea typeface="Calibri"/>
                <a:cs typeface="B Nazanin"/>
              </a:rPr>
              <a:t>بيمار در حين فعاليت دچار تنگي نفس زياد، طپش قلب، سرگيجه و تهوع، احساس ناراحتي و درد قفسه سينه شود و يا بعد از انجام فعاليت بدنی دچار خستگي مفرط (از پا افتادن) شود، بايد فعاليت خود را قطع و استراحت كند. در صورتي كه اين علائم بيش از 20 دقيقه طول بكشد يا به طور نامنظم رخ دهد با پزشك خود تماس بگيرد.</a:t>
            </a:r>
            <a:endParaRPr lang="en-US" sz="2800" dirty="0">
              <a:solidFill>
                <a:srgbClr val="000000"/>
              </a:solidFill>
              <a:ea typeface="Calibri"/>
            </a:endParaRPr>
          </a:p>
          <a:p>
            <a:endParaRPr lang="en-US" dirty="0"/>
          </a:p>
        </p:txBody>
      </p:sp>
    </p:spTree>
    <p:extLst>
      <p:ext uri="{BB962C8B-B14F-4D97-AF65-F5344CB8AC3E}">
        <p14:creationId xmlns:p14="http://schemas.microsoft.com/office/powerpoint/2010/main" val="3594281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fa-IR" b="1" dirty="0">
                <a:solidFill>
                  <a:srgbClr val="000000"/>
                </a:solidFill>
                <a:ea typeface="Calibri"/>
                <a:cs typeface="B Nazanin"/>
              </a:rPr>
              <a:t>مراحل يك جلسه ورزش يا فعالیت بدنی</a:t>
            </a:r>
            <a:r>
              <a:rPr lang="en-US" sz="4000" dirty="0">
                <a:solidFill>
                  <a:srgbClr val="000000"/>
                </a:solidFill>
                <a:ea typeface="Calibri"/>
              </a:rPr>
              <a:t/>
            </a:r>
            <a:br>
              <a:rPr lang="en-US" sz="4000" dirty="0">
                <a:solidFill>
                  <a:srgbClr val="000000"/>
                </a:solidFill>
                <a:ea typeface="Calibri"/>
              </a:rPr>
            </a:br>
            <a:endParaRPr lang="en-US" dirty="0"/>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pPr marL="0" marR="0" algn="justLow" rtl="1">
              <a:lnSpc>
                <a:spcPct val="106000"/>
              </a:lnSpc>
              <a:spcBef>
                <a:spcPts val="0"/>
              </a:spcBef>
              <a:spcAft>
                <a:spcPts val="0"/>
              </a:spcAft>
            </a:pPr>
            <a:r>
              <a:rPr lang="fa-IR" dirty="0" smtClean="0">
                <a:solidFill>
                  <a:srgbClr val="000000"/>
                </a:solidFill>
                <a:ea typeface="Calibri"/>
                <a:cs typeface="B Nazanin"/>
              </a:rPr>
              <a:t>انجام </a:t>
            </a:r>
            <a:r>
              <a:rPr lang="fa-IR" dirty="0">
                <a:solidFill>
                  <a:srgbClr val="000000"/>
                </a:solidFill>
                <a:ea typeface="Calibri"/>
                <a:cs typeface="B Nazanin"/>
              </a:rPr>
              <a:t>يك جلسه ورزشي مطلوب شامل سه مرحله است: </a:t>
            </a:r>
            <a:r>
              <a:rPr lang="fa-IR" dirty="0">
                <a:solidFill>
                  <a:schemeClr val="tx2">
                    <a:lumMod val="60000"/>
                    <a:lumOff val="40000"/>
                  </a:schemeClr>
                </a:solidFill>
                <a:ea typeface="Calibri"/>
                <a:cs typeface="B Nazanin"/>
              </a:rPr>
              <a:t>گرم كردن، مرحله اصلي و سرد كردن</a:t>
            </a:r>
            <a:r>
              <a:rPr lang="fa-IR" dirty="0">
                <a:solidFill>
                  <a:srgbClr val="000000"/>
                </a:solidFill>
                <a:ea typeface="Calibri"/>
                <a:cs typeface="B Nazanin"/>
              </a:rPr>
              <a:t>. همواره قبل از انجام ورزش اصلي، فرد بايد خود را گرم و آماده کند. در اين مرحله، رشته‌هاي عضلاني قلب با كشيدگي تدريجي آمادگي خود را براي حداكثر كارايي پيدا مي‌كنند تا آماده فعاليت بدنی اصلی شوند. </a:t>
            </a:r>
            <a:endParaRPr lang="fa-IR" dirty="0" smtClean="0">
              <a:solidFill>
                <a:srgbClr val="000000"/>
              </a:solidFill>
              <a:ea typeface="Calibri"/>
              <a:cs typeface="B Nazanin"/>
            </a:endParaRPr>
          </a:p>
          <a:p>
            <a:pPr marL="0" marR="0" algn="justLow" rtl="1">
              <a:lnSpc>
                <a:spcPct val="106000"/>
              </a:lnSpc>
              <a:spcBef>
                <a:spcPts val="0"/>
              </a:spcBef>
              <a:spcAft>
                <a:spcPts val="0"/>
              </a:spcAft>
            </a:pPr>
            <a:r>
              <a:rPr lang="fa-IR" dirty="0" smtClean="0">
                <a:solidFill>
                  <a:srgbClr val="000000"/>
                </a:solidFill>
                <a:ea typeface="Calibri"/>
                <a:cs typeface="B Nazanin"/>
              </a:rPr>
              <a:t>در </a:t>
            </a:r>
            <a:r>
              <a:rPr lang="fa-IR" dirty="0">
                <a:solidFill>
                  <a:srgbClr val="000000"/>
                </a:solidFill>
                <a:ea typeface="Calibri"/>
                <a:cs typeface="B Nazanin"/>
              </a:rPr>
              <a:t>مرحله اصلی </a:t>
            </a:r>
            <a:r>
              <a:rPr lang="fa-IR" dirty="0" smtClean="0">
                <a:solidFill>
                  <a:srgbClr val="000000"/>
                </a:solidFill>
                <a:ea typeface="Calibri"/>
                <a:cs typeface="B Nazanin"/>
              </a:rPr>
              <a:t>با </a:t>
            </a:r>
            <a:r>
              <a:rPr lang="fa-IR" dirty="0">
                <a:solidFill>
                  <a:srgbClr val="000000"/>
                </a:solidFill>
                <a:ea typeface="Calibri"/>
                <a:cs typeface="B Nazanin"/>
              </a:rPr>
              <a:t>انجام فعاليت بدني بيشتر، هم زمان با افزايش كار قلب، عروق خوني موجود در عضلات حركتي متسع می‌شوند تا با ورود خون بيشتر، مواد غذايي و اكسيژن بيشتری برای فعاليت و انقباض فراهم گردد. از طرف ديگر  امكان خروج مواد زائد حاصل از سوخت و ساز نيز راحت تر به خارج از عضله منتقل می‌شود. </a:t>
            </a:r>
            <a:endParaRPr lang="fa-IR" dirty="0" smtClean="0">
              <a:solidFill>
                <a:srgbClr val="000000"/>
              </a:solidFill>
              <a:ea typeface="Calibri"/>
              <a:cs typeface="B Nazanin"/>
            </a:endParaRPr>
          </a:p>
          <a:p>
            <a:pPr marL="0" marR="0" algn="justLow" rtl="1">
              <a:lnSpc>
                <a:spcPct val="106000"/>
              </a:lnSpc>
              <a:spcBef>
                <a:spcPts val="0"/>
              </a:spcBef>
              <a:spcAft>
                <a:spcPts val="0"/>
              </a:spcAft>
            </a:pPr>
            <a:r>
              <a:rPr lang="fa-IR" dirty="0" smtClean="0">
                <a:solidFill>
                  <a:schemeClr val="tx2">
                    <a:lumMod val="60000"/>
                    <a:lumOff val="40000"/>
                  </a:schemeClr>
                </a:solidFill>
                <a:ea typeface="Calibri"/>
                <a:cs typeface="B Nazanin"/>
              </a:rPr>
              <a:t>اگر </a:t>
            </a:r>
            <a:r>
              <a:rPr lang="fa-IR" dirty="0">
                <a:solidFill>
                  <a:schemeClr val="tx2">
                    <a:lumMod val="60000"/>
                    <a:lumOff val="40000"/>
                  </a:schemeClr>
                </a:solidFill>
                <a:ea typeface="Calibri"/>
                <a:cs typeface="B Nazanin"/>
              </a:rPr>
              <a:t>ورزش بطور ناگهاني قطع شده و مرحله سرد شدن رخ </a:t>
            </a:r>
            <a:r>
              <a:rPr lang="fa-IR" dirty="0" smtClean="0">
                <a:solidFill>
                  <a:schemeClr val="tx2">
                    <a:lumMod val="60000"/>
                    <a:lumOff val="40000"/>
                  </a:schemeClr>
                </a:solidFill>
                <a:ea typeface="Calibri"/>
                <a:cs typeface="B Nazanin"/>
              </a:rPr>
              <a:t>ندهد؟</a:t>
            </a:r>
          </a:p>
          <a:p>
            <a:pPr marL="0" marR="0" algn="justLow" rtl="1">
              <a:lnSpc>
                <a:spcPct val="106000"/>
              </a:lnSpc>
              <a:spcBef>
                <a:spcPts val="0"/>
              </a:spcBef>
              <a:spcAft>
                <a:spcPts val="0"/>
              </a:spcAft>
            </a:pPr>
            <a:r>
              <a:rPr lang="fa-IR" dirty="0" smtClean="0">
                <a:solidFill>
                  <a:srgbClr val="000000"/>
                </a:solidFill>
                <a:ea typeface="Calibri"/>
                <a:cs typeface="B Nazanin"/>
              </a:rPr>
              <a:t>مواد </a:t>
            </a:r>
            <a:r>
              <a:rPr lang="fa-IR" dirty="0">
                <a:solidFill>
                  <a:srgbClr val="000000"/>
                </a:solidFill>
                <a:ea typeface="Calibri"/>
                <a:cs typeface="B Nazanin"/>
              </a:rPr>
              <a:t>دفعي ناشي از سوخت و ساز زياد در عضله تجمع يافته، عروق موجود در عضله به دليل عدم فعاليت عضلات و فرمان‌هاي صادره براي فعاليت، شروع به انقباض و تنگ شدن مي‌كنند و در نتيجه مواد زايد (به ويژه اسيد لاکتيک) در عضله می‌ماند </a:t>
            </a:r>
            <a:r>
              <a:rPr lang="fa-IR" dirty="0" smtClean="0">
                <a:solidFill>
                  <a:srgbClr val="000000"/>
                </a:solidFill>
                <a:ea typeface="Calibri"/>
                <a:cs typeface="B Nazanin"/>
              </a:rPr>
              <a:t>به </a:t>
            </a:r>
            <a:r>
              <a:rPr lang="fa-IR" dirty="0">
                <a:solidFill>
                  <a:srgbClr val="000000"/>
                </a:solidFill>
                <a:ea typeface="Calibri"/>
                <a:cs typeface="B Nazanin"/>
              </a:rPr>
              <a:t>اين حالت کوفتگي عضلات مي‌گويند. </a:t>
            </a:r>
            <a:endParaRPr lang="fa-IR" dirty="0" smtClean="0">
              <a:solidFill>
                <a:srgbClr val="000000"/>
              </a:solidFill>
              <a:ea typeface="Calibri"/>
              <a:cs typeface="B Nazanin"/>
            </a:endParaRPr>
          </a:p>
          <a:p>
            <a:pPr marL="0" marR="0" algn="justLow" rtl="1">
              <a:lnSpc>
                <a:spcPct val="106000"/>
              </a:lnSpc>
              <a:spcBef>
                <a:spcPts val="0"/>
              </a:spcBef>
              <a:spcAft>
                <a:spcPts val="0"/>
              </a:spcAft>
            </a:pPr>
            <a:r>
              <a:rPr lang="fa-IR" dirty="0" smtClean="0">
                <a:solidFill>
                  <a:schemeClr val="tx2">
                    <a:lumMod val="60000"/>
                    <a:lumOff val="40000"/>
                  </a:schemeClr>
                </a:solidFill>
                <a:ea typeface="Calibri"/>
                <a:cs typeface="B Nazanin"/>
              </a:rPr>
              <a:t>يك </a:t>
            </a:r>
            <a:r>
              <a:rPr lang="fa-IR" dirty="0">
                <a:solidFill>
                  <a:schemeClr val="tx2">
                    <a:lumMod val="60000"/>
                    <a:lumOff val="40000"/>
                  </a:schemeClr>
                </a:solidFill>
                <a:ea typeface="Calibri"/>
                <a:cs typeface="B Nazanin"/>
              </a:rPr>
              <a:t>جلسه تمرين ورزشي مطلوب</a:t>
            </a:r>
            <a:r>
              <a:rPr lang="fa-IR" dirty="0">
                <a:solidFill>
                  <a:srgbClr val="000000"/>
                </a:solidFill>
                <a:ea typeface="Calibri"/>
                <a:cs typeface="B Nazanin"/>
              </a:rPr>
              <a:t>، شامل 5 تا 10 دقيقه گرم كردن، 30 تا 40 دقيقه مرحله اصلي فعاليت و 5 تا 10 دقيقه سرد کردن می‌باشد. به عبارتي يك جلسه تمرين درماني يا ورزشي مطلوب بين 40 تا 60 دقيقه، بسته به شرايط جسماني افراد تغيير مي‌كند. </a:t>
            </a:r>
            <a:endParaRPr lang="en-US" sz="2800" dirty="0">
              <a:solidFill>
                <a:srgbClr val="000000"/>
              </a:solidFill>
              <a:ea typeface="Calibri"/>
            </a:endParaRPr>
          </a:p>
          <a:p>
            <a:endParaRPr lang="en-US" dirty="0"/>
          </a:p>
        </p:txBody>
      </p:sp>
    </p:spTree>
    <p:extLst>
      <p:ext uri="{BB962C8B-B14F-4D97-AF65-F5344CB8AC3E}">
        <p14:creationId xmlns:p14="http://schemas.microsoft.com/office/powerpoint/2010/main" val="3942690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fa-IR" b="1" dirty="0">
                <a:solidFill>
                  <a:srgbClr val="000000"/>
                </a:solidFill>
                <a:ea typeface="Calibri"/>
                <a:cs typeface="B Nazanin"/>
              </a:rPr>
              <a:t>فعاليت بدنی مناسب در گروه‌های سنی مختلف</a:t>
            </a:r>
            <a:r>
              <a:rPr lang="en-US" sz="4000" dirty="0">
                <a:solidFill>
                  <a:srgbClr val="000000"/>
                </a:solidFill>
                <a:ea typeface="Calibri"/>
              </a:rPr>
              <a:t/>
            </a:r>
            <a:br>
              <a:rPr lang="en-US" sz="4000" dirty="0">
                <a:solidFill>
                  <a:srgbClr val="000000"/>
                </a:solidFill>
                <a:ea typeface="Calibri"/>
              </a:rPr>
            </a:b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marL="0" marR="0" algn="justLow" rtl="1">
              <a:lnSpc>
                <a:spcPct val="106000"/>
              </a:lnSpc>
              <a:spcBef>
                <a:spcPts val="0"/>
              </a:spcBef>
              <a:spcAft>
                <a:spcPts val="0"/>
              </a:spcAft>
            </a:pPr>
            <a:r>
              <a:rPr lang="fa-IR" dirty="0" smtClean="0">
                <a:solidFill>
                  <a:srgbClr val="000000"/>
                </a:solidFill>
                <a:ea typeface="Calibri"/>
                <a:cs typeface="B Nazanin"/>
              </a:rPr>
              <a:t>جوانان </a:t>
            </a:r>
            <a:r>
              <a:rPr lang="fa-IR" dirty="0">
                <a:solidFill>
                  <a:srgbClr val="000000"/>
                </a:solidFill>
                <a:ea typeface="Calibri"/>
                <a:cs typeface="B Nazanin"/>
              </a:rPr>
              <a:t>و نوجوانان در سنين مدرسه حداقل 60 دقيقه فعاليت بدني متوسط تا شديد داشته باشند. اين مقدار ورزش اثرات مهمي در سلامت جسمي، رواني و اجتماعي افراد جوان دارد.</a:t>
            </a:r>
            <a:endParaRPr lang="en-US" sz="2800" dirty="0">
              <a:solidFill>
                <a:srgbClr val="000000"/>
              </a:solidFill>
              <a:ea typeface="Calibri"/>
            </a:endParaRPr>
          </a:p>
          <a:p>
            <a:pPr algn="r" rtl="1"/>
            <a:r>
              <a:rPr lang="fa-IR" dirty="0">
                <a:ea typeface="Calibri"/>
                <a:cs typeface="B Nazanin"/>
              </a:rPr>
              <a:t>بطور معمول براي حفظ سلامتي افراد سالمند ميزان حداقل 30 دقيقه فعاليت بدنی با شدت متوسط  در 5 روز از ايام هفته توصيه مي‌شود. بسياري از بيماري‌هاي غيرواگير شايع در سالمندان با شركت آنها در فعاليت بدنی منظم، بهبود يافته، ضمن اينكه در افراد سالمندي كه به طور منظم مبادرت به فعاليت بدني مي‌كنند، افزايش توانايي در زمينه‌های تعادل، قدرت، هماهنگي و كنترل عضلات، انعطاف پذيري جسماني و استقامت در فعاليت‌هاي عضلاني رخ می‌دهد</a:t>
            </a:r>
            <a:endParaRPr lang="en-US" dirty="0"/>
          </a:p>
        </p:txBody>
      </p:sp>
    </p:spTree>
    <p:extLst>
      <p:ext uri="{BB962C8B-B14F-4D97-AF65-F5344CB8AC3E}">
        <p14:creationId xmlns:p14="http://schemas.microsoft.com/office/powerpoint/2010/main" val="1864027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000000"/>
                </a:solidFill>
                <a:ea typeface="Calibri"/>
                <a:cs typeface="B Nazanin"/>
              </a:rPr>
              <a:t>پیشنهادات برای ارتقای فعالیت بدنی در جامعه</a:t>
            </a:r>
            <a:endParaRPr lang="en-US" sz="4000" b="1" dirty="0">
              <a:solidFill>
                <a:srgbClr val="000000"/>
              </a:solidFill>
              <a:ea typeface="Calibri"/>
              <a:cs typeface="B Nazanin"/>
            </a:endParaRPr>
          </a:p>
        </p:txBody>
      </p:sp>
      <p:sp>
        <p:nvSpPr>
          <p:cNvPr id="3" name="Content Placeholder 2"/>
          <p:cNvSpPr>
            <a:spLocks noGrp="1"/>
          </p:cNvSpPr>
          <p:nvPr>
            <p:ph idx="1"/>
          </p:nvPr>
        </p:nvSpPr>
        <p:spPr/>
        <p:txBody>
          <a:bodyPr>
            <a:normAutofit fontScale="55000" lnSpcReduction="20000"/>
          </a:bodyPr>
          <a:lstStyle/>
          <a:p>
            <a:pPr lvl="0" algn="r" rtl="1">
              <a:lnSpc>
                <a:spcPct val="115000"/>
              </a:lnSpc>
              <a:spcBef>
                <a:spcPts val="0"/>
              </a:spcBef>
              <a:buFont typeface="+mj-lt"/>
              <a:buAutoNum type="arabicPeriod"/>
            </a:pPr>
            <a:r>
              <a:rPr lang="fa-IR" dirty="0" smtClean="0">
                <a:ea typeface="Calibri"/>
                <a:cs typeface="B Nazanin" panose="00000400000000000000" pitchFamily="2" charset="-78"/>
              </a:rPr>
              <a:t>اگاهی </a:t>
            </a:r>
            <a:r>
              <a:rPr lang="fa-IR" dirty="0">
                <a:ea typeface="Calibri"/>
                <a:cs typeface="B Nazanin" panose="00000400000000000000" pitchFamily="2" charset="-78"/>
              </a:rPr>
              <a:t>با مصوبات جهانی ،اسناد بین المللی وبالادستی مرتبط با </a:t>
            </a:r>
            <a:r>
              <a:rPr lang="en-US" dirty="0">
                <a:ea typeface="Calibri"/>
                <a:cs typeface="B Nazanin" panose="00000400000000000000" pitchFamily="2" charset="-78"/>
              </a:rPr>
              <a:t>P.A</a:t>
            </a:r>
          </a:p>
          <a:p>
            <a:pPr lvl="0" algn="r" rtl="1">
              <a:lnSpc>
                <a:spcPct val="115000"/>
              </a:lnSpc>
              <a:spcBef>
                <a:spcPts val="0"/>
              </a:spcBef>
              <a:buFont typeface="+mj-lt"/>
              <a:buAutoNum type="arabicPeriod"/>
            </a:pPr>
            <a:r>
              <a:rPr lang="fa-IR" dirty="0" smtClean="0">
                <a:ea typeface="Calibri"/>
                <a:cs typeface="B Nazanin" panose="00000400000000000000" pitchFamily="2" charset="-78"/>
              </a:rPr>
              <a:t> اشنایی </a:t>
            </a:r>
            <a:r>
              <a:rPr lang="fa-IR" dirty="0">
                <a:ea typeface="Calibri"/>
                <a:cs typeface="B Nazanin" panose="00000400000000000000" pitchFamily="2" charset="-78"/>
              </a:rPr>
              <a:t>با اهداف جهانی </a:t>
            </a:r>
            <a:r>
              <a:rPr lang="en-US" dirty="0">
                <a:ea typeface="Calibri"/>
                <a:cs typeface="B Nazanin" panose="00000400000000000000" pitchFamily="2" charset="-78"/>
              </a:rPr>
              <a:t>P.A</a:t>
            </a:r>
            <a:r>
              <a:rPr lang="fa-IR" dirty="0">
                <a:ea typeface="Calibri"/>
                <a:cs typeface="B Nazanin" panose="00000400000000000000" pitchFamily="2" charset="-78"/>
              </a:rPr>
              <a:t>  (کاهش حداقل 10درصد کم تحرکی تا سال 2025)</a:t>
            </a:r>
            <a:endParaRPr lang="en-US" dirty="0">
              <a:ea typeface="Calibri"/>
              <a:cs typeface="B Nazanin" panose="00000400000000000000" pitchFamily="2" charset="-78"/>
            </a:endParaRPr>
          </a:p>
          <a:p>
            <a:pPr lvl="0" algn="r" rtl="1">
              <a:lnSpc>
                <a:spcPct val="115000"/>
              </a:lnSpc>
              <a:spcBef>
                <a:spcPts val="0"/>
              </a:spcBef>
              <a:buFont typeface="+mj-lt"/>
              <a:buAutoNum type="arabicPeriod"/>
            </a:pPr>
            <a:r>
              <a:rPr lang="fa-IR" dirty="0">
                <a:ea typeface="Calibri"/>
                <a:cs typeface="B Nazanin" panose="00000400000000000000" pitchFamily="2" charset="-78"/>
              </a:rPr>
              <a:t>رسیدن به یک زبان مشترک در سطح کشور در زمینه  </a:t>
            </a:r>
            <a:r>
              <a:rPr lang="en-US" dirty="0">
                <a:ea typeface="Calibri"/>
                <a:cs typeface="B Nazanin" panose="00000400000000000000" pitchFamily="2" charset="-78"/>
              </a:rPr>
              <a:t>P.A</a:t>
            </a:r>
          </a:p>
          <a:p>
            <a:pPr lvl="0" algn="r" rtl="1">
              <a:lnSpc>
                <a:spcPct val="115000"/>
              </a:lnSpc>
              <a:spcBef>
                <a:spcPts val="0"/>
              </a:spcBef>
              <a:buFont typeface="+mj-lt"/>
              <a:buAutoNum type="arabicPeriod"/>
            </a:pPr>
            <a:r>
              <a:rPr lang="fa-IR" dirty="0">
                <a:ea typeface="Calibri"/>
                <a:cs typeface="B Nazanin" panose="00000400000000000000" pitchFamily="2" charset="-78"/>
              </a:rPr>
              <a:t>اشنایی با پروفسور</a:t>
            </a:r>
            <a:r>
              <a:rPr lang="en-US" dirty="0">
                <a:ea typeface="Calibri"/>
                <a:cs typeface="B Nazanin" panose="00000400000000000000" pitchFamily="2" charset="-78"/>
              </a:rPr>
              <a:t> Fiona  Bull</a:t>
            </a:r>
            <a:r>
              <a:rPr lang="fa-IR" dirty="0">
                <a:ea typeface="Calibri"/>
                <a:cs typeface="B Nazanin" panose="00000400000000000000" pitchFamily="2" charset="-78"/>
              </a:rPr>
              <a:t>  </a:t>
            </a:r>
            <a:r>
              <a:rPr lang="fa-IR" dirty="0" smtClean="0">
                <a:ea typeface="Calibri"/>
                <a:cs typeface="B Nazanin" panose="00000400000000000000" pitchFamily="2" charset="-78"/>
              </a:rPr>
              <a:t>و </a:t>
            </a:r>
            <a:r>
              <a:rPr lang="fa-IR" dirty="0">
                <a:ea typeface="Calibri"/>
                <a:cs typeface="B Nazanin" panose="00000400000000000000" pitchFamily="2" charset="-78"/>
              </a:rPr>
              <a:t>فعالیتهایشان والگو برداری از اقدامات موفق وموثر بین المللی </a:t>
            </a:r>
            <a:r>
              <a:rPr lang="en-US" dirty="0">
                <a:ea typeface="Calibri"/>
                <a:cs typeface="B Nazanin" panose="00000400000000000000" pitchFamily="2" charset="-78"/>
              </a:rPr>
              <a:t>P.A</a:t>
            </a:r>
          </a:p>
          <a:p>
            <a:pPr lvl="0" algn="r" rtl="1">
              <a:lnSpc>
                <a:spcPct val="115000"/>
              </a:lnSpc>
              <a:spcBef>
                <a:spcPts val="0"/>
              </a:spcBef>
              <a:buFont typeface="+mj-lt"/>
              <a:buAutoNum type="arabicPeriod"/>
            </a:pPr>
            <a:r>
              <a:rPr lang="fa-IR" dirty="0">
                <a:ea typeface="Calibri"/>
                <a:cs typeface="B Nazanin" panose="00000400000000000000" pitchFamily="2" charset="-78"/>
              </a:rPr>
              <a:t>اشنایی با مصوبات شورای عالی سلامت در زمینه </a:t>
            </a:r>
            <a:r>
              <a:rPr lang="en-US" dirty="0">
                <a:ea typeface="Calibri"/>
                <a:cs typeface="B Nazanin" panose="00000400000000000000" pitchFamily="2" charset="-78"/>
              </a:rPr>
              <a:t>P.A</a:t>
            </a:r>
          </a:p>
          <a:p>
            <a:pPr lvl="0" algn="r" rtl="1">
              <a:lnSpc>
                <a:spcPct val="115000"/>
              </a:lnSpc>
              <a:spcBef>
                <a:spcPts val="0"/>
              </a:spcBef>
              <a:buFont typeface="+mj-lt"/>
              <a:buAutoNum type="arabicPeriod"/>
            </a:pPr>
            <a:r>
              <a:rPr lang="fa-IR" dirty="0">
                <a:ea typeface="Calibri"/>
                <a:cs typeface="B Nazanin" panose="00000400000000000000" pitchFamily="2" charset="-78"/>
              </a:rPr>
              <a:t>تلاش برای ارزش گذاری موضوع </a:t>
            </a:r>
            <a:r>
              <a:rPr lang="en-US" dirty="0">
                <a:ea typeface="Calibri"/>
                <a:cs typeface="B Nazanin" panose="00000400000000000000" pitchFamily="2" charset="-78"/>
              </a:rPr>
              <a:t>P.A</a:t>
            </a:r>
          </a:p>
          <a:p>
            <a:pPr lvl="0" algn="r" rtl="1">
              <a:lnSpc>
                <a:spcPct val="115000"/>
              </a:lnSpc>
              <a:spcBef>
                <a:spcPts val="0"/>
              </a:spcBef>
              <a:buFont typeface="+mj-lt"/>
              <a:buAutoNum type="arabicPeriod"/>
            </a:pPr>
            <a:r>
              <a:rPr lang="fa-IR" dirty="0">
                <a:ea typeface="Calibri"/>
                <a:cs typeface="B Nazanin" panose="00000400000000000000" pitchFamily="2" charset="-78"/>
              </a:rPr>
              <a:t>اشنایی با نقشی که دستگاههای مختلف دخیل می توانند در زمینه </a:t>
            </a:r>
            <a:r>
              <a:rPr lang="en-US" dirty="0">
                <a:ea typeface="Calibri"/>
                <a:cs typeface="B Nazanin" panose="00000400000000000000" pitchFamily="2" charset="-78"/>
              </a:rPr>
              <a:t>P.A</a:t>
            </a:r>
            <a:r>
              <a:rPr lang="fa-IR" dirty="0">
                <a:ea typeface="Calibri"/>
                <a:cs typeface="B Nazanin" panose="00000400000000000000" pitchFamily="2" charset="-78"/>
              </a:rPr>
              <a:t> داشته باشند.</a:t>
            </a:r>
            <a:endParaRPr lang="en-US" dirty="0">
              <a:ea typeface="Calibri"/>
              <a:cs typeface="B Nazanin" panose="00000400000000000000" pitchFamily="2" charset="-78"/>
            </a:endParaRPr>
          </a:p>
          <a:p>
            <a:pPr lvl="0" algn="r" rtl="1">
              <a:lnSpc>
                <a:spcPct val="115000"/>
              </a:lnSpc>
              <a:spcBef>
                <a:spcPts val="0"/>
              </a:spcBef>
              <a:buFont typeface="+mj-lt"/>
              <a:buAutoNum type="arabicPeriod"/>
            </a:pPr>
            <a:r>
              <a:rPr lang="fa-IR" dirty="0">
                <a:ea typeface="Calibri"/>
                <a:cs typeface="B Nazanin" panose="00000400000000000000" pitchFamily="2" charset="-78"/>
              </a:rPr>
              <a:t>لگوهای بین المللی وتلاش برای طراحی لگوی ملی </a:t>
            </a:r>
            <a:r>
              <a:rPr lang="en-US" dirty="0">
                <a:ea typeface="Calibri"/>
                <a:cs typeface="B Nazanin" panose="00000400000000000000" pitchFamily="2" charset="-78"/>
              </a:rPr>
              <a:t>P.A</a:t>
            </a:r>
          </a:p>
          <a:p>
            <a:pPr lvl="0" algn="r" rtl="1">
              <a:lnSpc>
                <a:spcPct val="115000"/>
              </a:lnSpc>
              <a:spcBef>
                <a:spcPts val="0"/>
              </a:spcBef>
              <a:buFont typeface="+mj-lt"/>
              <a:buAutoNum type="arabicPeriod"/>
            </a:pPr>
            <a:r>
              <a:rPr lang="fa-IR" dirty="0" smtClean="0">
                <a:ea typeface="Calibri"/>
                <a:cs typeface="B Nazanin" panose="00000400000000000000" pitchFamily="2" charset="-78"/>
              </a:rPr>
              <a:t>اشنایی </a:t>
            </a:r>
            <a:r>
              <a:rPr lang="fa-IR" dirty="0">
                <a:ea typeface="Calibri"/>
                <a:cs typeface="B Nazanin" panose="00000400000000000000" pitchFamily="2" charset="-78"/>
              </a:rPr>
              <a:t>با تحقیقات بین المللی  و </a:t>
            </a:r>
            <a:r>
              <a:rPr lang="en-US" dirty="0">
                <a:ea typeface="Calibri"/>
                <a:cs typeface="B Nazanin" panose="00000400000000000000" pitchFamily="2" charset="-78"/>
              </a:rPr>
              <a:t>Cost-effectiveness</a:t>
            </a:r>
            <a:r>
              <a:rPr lang="fa-IR" dirty="0">
                <a:ea typeface="Calibri"/>
                <a:cs typeface="B Nazanin" panose="00000400000000000000" pitchFamily="2" charset="-78"/>
              </a:rPr>
              <a:t> برنامه </a:t>
            </a:r>
            <a:r>
              <a:rPr lang="en-US" dirty="0">
                <a:ea typeface="Calibri"/>
                <a:cs typeface="B Nazanin" panose="00000400000000000000" pitchFamily="2" charset="-78"/>
              </a:rPr>
              <a:t>P.A</a:t>
            </a:r>
            <a:r>
              <a:rPr lang="fa-IR" dirty="0">
                <a:ea typeface="Calibri"/>
                <a:cs typeface="B Nazanin" panose="00000400000000000000" pitchFamily="2" charset="-78"/>
              </a:rPr>
              <a:t>  (2/3 دلار ارزش افزوده وسود دهی به ازای 1 دلار سرمایه گذاری-امریکا) ارزش افزوده  بسیار بالا از نظر اقتصادی  اجرای برنامه </a:t>
            </a:r>
            <a:r>
              <a:rPr lang="en-US" dirty="0">
                <a:ea typeface="Calibri"/>
                <a:cs typeface="B Nazanin" panose="00000400000000000000" pitchFamily="2" charset="-78"/>
              </a:rPr>
              <a:t>P.A</a:t>
            </a:r>
            <a:r>
              <a:rPr lang="fa-IR" dirty="0">
                <a:ea typeface="Calibri"/>
                <a:cs typeface="B Nazanin" panose="00000400000000000000" pitchFamily="2" charset="-78"/>
              </a:rPr>
              <a:t> مطابق تحقیقات بین المللی  کاملا توجیه پذیر است.</a:t>
            </a:r>
            <a:endParaRPr lang="en-US" dirty="0">
              <a:ea typeface="Calibri"/>
              <a:cs typeface="B Nazanin" panose="00000400000000000000" pitchFamily="2" charset="-78"/>
            </a:endParaRPr>
          </a:p>
          <a:p>
            <a:pPr lvl="0" algn="r" rtl="1">
              <a:lnSpc>
                <a:spcPct val="115000"/>
              </a:lnSpc>
              <a:spcBef>
                <a:spcPts val="0"/>
              </a:spcBef>
              <a:buFont typeface="+mj-lt"/>
              <a:buAutoNum type="arabicPeriod"/>
            </a:pPr>
            <a:r>
              <a:rPr lang="fa-IR" dirty="0">
                <a:ea typeface="Calibri"/>
                <a:cs typeface="B Nazanin" panose="00000400000000000000" pitchFamily="2" charset="-78"/>
              </a:rPr>
              <a:t>اشنایی با ظرفیتهای موجود و چگونگی ظرفیت سازی بیشتر در </a:t>
            </a:r>
            <a:r>
              <a:rPr lang="en-US" dirty="0">
                <a:ea typeface="Calibri"/>
                <a:cs typeface="B Nazanin" panose="00000400000000000000" pitchFamily="2" charset="-78"/>
              </a:rPr>
              <a:t>P.A</a:t>
            </a:r>
          </a:p>
          <a:p>
            <a:pPr lvl="0" algn="r" rtl="1">
              <a:lnSpc>
                <a:spcPct val="115000"/>
              </a:lnSpc>
              <a:spcBef>
                <a:spcPts val="0"/>
              </a:spcBef>
              <a:buFont typeface="+mj-lt"/>
              <a:buAutoNum type="arabicPeriod"/>
            </a:pPr>
            <a:r>
              <a:rPr lang="fa-IR" dirty="0">
                <a:ea typeface="Calibri"/>
                <a:cs typeface="B Nazanin" panose="00000400000000000000" pitchFamily="2" charset="-78"/>
              </a:rPr>
              <a:t>اشنایی با نقش ، اهمیت و وظایف </a:t>
            </a:r>
            <a:r>
              <a:rPr lang="en-US" dirty="0">
                <a:ea typeface="Calibri"/>
                <a:cs typeface="B Nazanin" panose="00000400000000000000" pitchFamily="2" charset="-78"/>
              </a:rPr>
              <a:t>stock holder</a:t>
            </a:r>
            <a:r>
              <a:rPr lang="fa-IR" dirty="0">
                <a:ea typeface="Calibri"/>
                <a:cs typeface="B Nazanin" panose="00000400000000000000" pitchFamily="2" charset="-78"/>
              </a:rPr>
              <a:t>  های مختلف(ورزش وجوانان-شهرداری-اموزش وپرورش-مسکن وشهرسازی-نیروی انتظامی- صدا وسیما)</a:t>
            </a:r>
            <a:endParaRPr lang="en-US" dirty="0">
              <a:ea typeface="Calibri"/>
              <a:cs typeface="B Nazanin" panose="00000400000000000000" pitchFamily="2" charset="-78"/>
            </a:endParaRPr>
          </a:p>
          <a:p>
            <a:pPr lvl="0" algn="r" rtl="1">
              <a:lnSpc>
                <a:spcPct val="115000"/>
              </a:lnSpc>
              <a:spcBef>
                <a:spcPts val="0"/>
              </a:spcBef>
              <a:spcAft>
                <a:spcPts val="1000"/>
              </a:spcAft>
              <a:buFont typeface="+mj-lt"/>
              <a:buAutoNum type="arabicPeriod"/>
            </a:pPr>
            <a:r>
              <a:rPr lang="fa-IR" dirty="0">
                <a:ea typeface="Calibri"/>
                <a:cs typeface="B Nazanin" panose="00000400000000000000" pitchFamily="2" charset="-78"/>
              </a:rPr>
              <a:t>برنامه ریزی جهت اجرای جامع برنامه </a:t>
            </a:r>
            <a:r>
              <a:rPr lang="en-US" dirty="0">
                <a:ea typeface="Calibri"/>
                <a:cs typeface="B Nazanin" panose="00000400000000000000" pitchFamily="2" charset="-78"/>
              </a:rPr>
              <a:t>P.A</a:t>
            </a:r>
            <a:r>
              <a:rPr lang="fa-IR" dirty="0">
                <a:ea typeface="Calibri"/>
                <a:cs typeface="B Nazanin" panose="00000400000000000000" pitchFamily="2" charset="-78"/>
              </a:rPr>
              <a:t> در سطح استان با حضور تمامی دستگاههای مرتبط پس از تدوین برنامه استانی ،تشکیل کارگروه استانی و تصویب برنامه در شورای سلامت استان</a:t>
            </a:r>
            <a:endParaRPr lang="en-US" dirty="0">
              <a:ea typeface="Calibri"/>
              <a:cs typeface="B Nazanin" panose="00000400000000000000" pitchFamily="2" charset="-78"/>
            </a:endParaRPr>
          </a:p>
          <a:p>
            <a:endParaRPr lang="en-US" dirty="0"/>
          </a:p>
        </p:txBody>
      </p:sp>
    </p:spTree>
    <p:extLst>
      <p:ext uri="{BB962C8B-B14F-4D97-AF65-F5344CB8AC3E}">
        <p14:creationId xmlns:p14="http://schemas.microsoft.com/office/powerpoint/2010/main" val="1430552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 name="Picture 2" descr="C:\Users\fbull\Documents\8_Presentations_moved and need to save\14_Presentations 2013\Davos jan 2013\White bkgd Graphics\map man white 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03715"/>
            <a:ext cx="6768752" cy="449356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510631" y="427415"/>
            <a:ext cx="2952328" cy="87630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4800" b="1" dirty="0" smtClean="0">
                <a:solidFill>
                  <a:prstClr val="white">
                    <a:lumMod val="50000"/>
                  </a:prstClr>
                </a:solidFill>
              </a:rPr>
              <a:t>Thank you</a:t>
            </a:r>
            <a:endParaRPr lang="en-AU" sz="4800" b="1" dirty="0">
              <a:solidFill>
                <a:prstClr val="white">
                  <a:lumMod val="50000"/>
                </a:prstClr>
              </a:solidFill>
            </a:endParaRPr>
          </a:p>
        </p:txBody>
      </p:sp>
      <p:sp>
        <p:nvSpPr>
          <p:cNvPr id="2" name="Slide Number Placeholder 1"/>
          <p:cNvSpPr>
            <a:spLocks noGrp="1"/>
          </p:cNvSpPr>
          <p:nvPr>
            <p:ph type="sldNum" sz="quarter" idx="12"/>
          </p:nvPr>
        </p:nvSpPr>
        <p:spPr/>
        <p:txBody>
          <a:bodyPr/>
          <a:lstStyle/>
          <a:p>
            <a:fld id="{519954A3-9DFD-4C44-94BA-B95130A3BA1C}" type="slidenum">
              <a:rPr lang="en-US" smtClean="0">
                <a:solidFill>
                  <a:srgbClr val="5FCBEF"/>
                </a:solidFill>
              </a:rPr>
              <a:pPr/>
              <a:t>26</a:t>
            </a:fld>
            <a:endParaRPr lang="en-US" dirty="0">
              <a:solidFill>
                <a:srgbClr val="5FCBEF"/>
              </a:solidFill>
            </a:endParaRPr>
          </a:p>
        </p:txBody>
      </p:sp>
    </p:spTree>
    <p:extLst>
      <p:ext uri="{BB962C8B-B14F-4D97-AF65-F5344CB8AC3E}">
        <p14:creationId xmlns:p14="http://schemas.microsoft.com/office/powerpoint/2010/main" val="2366389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b="1" dirty="0" smtClean="0">
                <a:ln w="900" cmpd="sng">
                  <a:solidFill>
                    <a:schemeClr val="accent1">
                      <a:satMod val="190000"/>
                      <a:alpha val="55000"/>
                    </a:schemeClr>
                  </a:solidFill>
                  <a:prstDash val="solid"/>
                </a:ln>
                <a:solidFill>
                  <a:schemeClr val="accent1">
                    <a:lumMod val="40000"/>
                    <a:lumOff val="60000"/>
                  </a:schemeClr>
                </a:solidFill>
                <a:effectLst>
                  <a:innerShdw blurRad="101600" dist="76200" dir="5400000">
                    <a:schemeClr val="accent1">
                      <a:satMod val="190000"/>
                      <a:tint val="100000"/>
                      <a:alpha val="74000"/>
                    </a:schemeClr>
                  </a:innerShdw>
                </a:effectLst>
                <a:cs typeface="B Titr" pitchFamily="2" charset="-78"/>
              </a:rPr>
              <a:t>اکسیر؟</a:t>
            </a:r>
            <a:endParaRPr lang="en-US" b="1" dirty="0">
              <a:ln w="900" cmpd="sng">
                <a:solidFill>
                  <a:schemeClr val="accent1">
                    <a:satMod val="190000"/>
                    <a:alpha val="55000"/>
                  </a:schemeClr>
                </a:solidFill>
                <a:prstDash val="solid"/>
              </a:ln>
              <a:solidFill>
                <a:schemeClr val="accent1">
                  <a:lumMod val="40000"/>
                  <a:lumOff val="60000"/>
                </a:schemeClr>
              </a:solidFill>
              <a:effectLst>
                <a:innerShdw blurRad="101600" dist="76200" dir="5400000">
                  <a:schemeClr val="accent1">
                    <a:satMod val="190000"/>
                    <a:tint val="100000"/>
                    <a:alpha val="74000"/>
                  </a:schemeClr>
                </a:innerShdw>
              </a:effectLst>
              <a:cs typeface="B Titr" pitchFamily="2" charset="-78"/>
            </a:endParaRPr>
          </a:p>
        </p:txBody>
      </p:sp>
      <p:sp>
        <p:nvSpPr>
          <p:cNvPr id="3" name="Content Placeholder 2"/>
          <p:cNvSpPr>
            <a:spLocks noGrp="1"/>
          </p:cNvSpPr>
          <p:nvPr>
            <p:ph idx="1"/>
          </p:nvPr>
        </p:nvSpPr>
        <p:spPr/>
        <p:txBody>
          <a:bodyPr/>
          <a:lstStyle/>
          <a:p>
            <a:pPr algn="r" rtl="1"/>
            <a:r>
              <a:rPr lang="fa-IR" sz="4400" dirty="0">
                <a:solidFill>
                  <a:schemeClr val="accent1"/>
                </a:solidFill>
                <a:cs typeface="B Titr" pitchFamily="2" charset="-78"/>
              </a:rPr>
              <a:t>اکسیر جوانی چیزی نیست جز فعالیت بدنی منظم ومستمری که از آوان کودکی شروع شده وتا سالمندی ادامه یابد.</a:t>
            </a:r>
            <a:endParaRPr lang="en-US" sz="4400" dirty="0">
              <a:solidFill>
                <a:schemeClr val="accent1"/>
              </a:solidFill>
              <a:cs typeface="B Titr" pitchFamily="2" charset="-78"/>
            </a:endParaRPr>
          </a:p>
          <a:p>
            <a:pPr marL="0" indent="0" algn="r" rtl="1">
              <a:buNone/>
            </a:pPr>
            <a:endParaRPr lang="en-US" dirty="0"/>
          </a:p>
        </p:txBody>
      </p:sp>
    </p:spTree>
    <p:extLst>
      <p:ext uri="{BB962C8B-B14F-4D97-AF65-F5344CB8AC3E}">
        <p14:creationId xmlns:p14="http://schemas.microsoft.com/office/powerpoint/2010/main" val="1309542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2">
                    <a:lumMod val="60000"/>
                    <a:lumOff val="40000"/>
                  </a:schemeClr>
                </a:solidFill>
                <a:latin typeface="Arial" pitchFamily="34" charset="0"/>
                <a:cs typeface="Arial" pitchFamily="34" charset="0"/>
              </a:rPr>
              <a:t> -</a:t>
            </a:r>
            <a:r>
              <a:rPr lang="fa-IR" dirty="0" smtClean="0">
                <a:solidFill>
                  <a:schemeClr val="tx2">
                    <a:lumMod val="60000"/>
                    <a:lumOff val="40000"/>
                  </a:schemeClr>
                </a:solidFill>
                <a:latin typeface="Arial" pitchFamily="34" charset="0"/>
                <a:cs typeface="B Titr" pitchFamily="2" charset="-78"/>
              </a:rPr>
              <a:t>چشم انداز</a:t>
            </a:r>
            <a:r>
              <a:rPr lang="en-US" b="1" dirty="0" smtClean="0">
                <a:solidFill>
                  <a:schemeClr val="tx2">
                    <a:lumMod val="60000"/>
                    <a:lumOff val="40000"/>
                  </a:schemeClr>
                </a:solidFill>
                <a:latin typeface="Arial" pitchFamily="34" charset="0"/>
                <a:cs typeface="Arial" pitchFamily="34" charset="0"/>
              </a:rPr>
              <a:t>Vision</a:t>
            </a:r>
            <a:endParaRPr lang="en-US" b="1" dirty="0">
              <a:solidFill>
                <a:schemeClr val="tx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r>
              <a:rPr lang="en-US" sz="4000" b="1" dirty="0" smtClean="0">
                <a:solidFill>
                  <a:srgbClr val="006600"/>
                </a:solidFill>
              </a:rPr>
              <a:t>Physical </a:t>
            </a:r>
            <a:r>
              <a:rPr lang="en-US" sz="4000" b="1" dirty="0">
                <a:solidFill>
                  <a:srgbClr val="006600"/>
                </a:solidFill>
              </a:rPr>
              <a:t>activity </a:t>
            </a:r>
            <a:r>
              <a:rPr lang="en-US" sz="4000" b="1" dirty="0">
                <a:solidFill>
                  <a:srgbClr val="FF0000"/>
                </a:solidFill>
              </a:rPr>
              <a:t>i</a:t>
            </a:r>
            <a:r>
              <a:rPr lang="en-US" sz="4000" b="1" dirty="0" smtClean="0">
                <a:solidFill>
                  <a:srgbClr val="FF0000"/>
                </a:solidFill>
              </a:rPr>
              <a:t>s a value </a:t>
            </a:r>
            <a:r>
              <a:rPr lang="en-US" sz="4000" b="1" dirty="0" smtClean="0"/>
              <a:t>and</a:t>
            </a:r>
            <a:r>
              <a:rPr lang="en-US" sz="4000" b="1" dirty="0" smtClean="0">
                <a:solidFill>
                  <a:srgbClr val="FF0000"/>
                </a:solidFill>
              </a:rPr>
              <a:t> </a:t>
            </a:r>
            <a:r>
              <a:rPr lang="en-US" sz="4000" b="1" dirty="0"/>
              <a:t>an integral and essential part of </a:t>
            </a:r>
            <a:r>
              <a:rPr lang="en-US" sz="4000" b="1" dirty="0" smtClean="0"/>
              <a:t>life</a:t>
            </a:r>
          </a:p>
          <a:p>
            <a:pPr marL="0" indent="0" algn="ctr">
              <a:buNone/>
            </a:pPr>
            <a:r>
              <a:rPr lang="en-US" sz="4000" b="1" dirty="0" smtClean="0"/>
              <a:t> </a:t>
            </a:r>
            <a:r>
              <a:rPr lang="en-US" sz="4000" b="1" dirty="0"/>
              <a:t>among Iranian society</a:t>
            </a:r>
          </a:p>
          <a:p>
            <a:pPr marL="0" indent="0" algn="ctr">
              <a:buNone/>
            </a:pPr>
            <a:r>
              <a:rPr lang="fa-IR" sz="2800" dirty="0">
                <a:cs typeface="B Titr" pitchFamily="2" charset="-78"/>
              </a:rPr>
              <a:t>روزی را شاهد خواهیم بود که همه ایرانیان فعالیت بدنی کافی و منظم دارند و در محیط زندگی، کار و تفریح آنها، امکانات و شرایط لازم برای انجام فعالیت بدنی فراهم است."</a:t>
            </a:r>
            <a:r>
              <a:rPr lang="en-US" sz="2800" dirty="0" smtClean="0">
                <a:cs typeface="B Titr" pitchFamily="2" charset="-78"/>
              </a:rPr>
              <a:t> </a:t>
            </a:r>
            <a:endParaRPr lang="en-US" sz="2800" dirty="0">
              <a:cs typeface="B Titr" pitchFamily="2" charset="-78"/>
            </a:endParaRPr>
          </a:p>
        </p:txBody>
      </p:sp>
      <p:pic>
        <p:nvPicPr>
          <p:cNvPr id="3074" name="Picture 2" descr="C:\Users\User\Desktop\National p meeting\18519995-boy-running-and-thinking-of-a-golden-med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1905000" cy="215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121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pPr rtl="1"/>
            <a:r>
              <a:rPr lang="fa-IR" sz="3200" dirty="0" smtClean="0">
                <a:cs typeface="B Titr" panose="00000700000000000000" pitchFamily="2" charset="-78"/>
              </a:rPr>
              <a:t>شیوع کم تحرکی در استان(شهری- روستایی، مرد- زن)</a:t>
            </a:r>
            <a:endParaRPr lang="en-US" sz="32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7862947"/>
              </p:ext>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2460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شیوع کم تحرکی</a:t>
            </a:r>
            <a:endParaRPr lang="en-US"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4395129"/>
              </p:ext>
            </p:extLst>
          </p:nvPr>
        </p:nvGraphicFramePr>
        <p:xfrm>
          <a:off x="457200" y="1600200"/>
          <a:ext cx="42672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08951154"/>
              </p:ext>
            </p:extLst>
          </p:nvPr>
        </p:nvGraphicFramePr>
        <p:xfrm>
          <a:off x="5029200" y="1676400"/>
          <a:ext cx="39624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3154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fa-IR" dirty="0" smtClean="0">
                <a:cs typeface="B Titr" panose="00000700000000000000" pitchFamily="2" charset="-78"/>
              </a:rPr>
              <a:t>شیوع چاقی</a:t>
            </a:r>
            <a:endParaRPr lang="en-US"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4350546"/>
              </p:ext>
            </p:extLst>
          </p:nvPr>
        </p:nvGraphicFramePr>
        <p:xfrm>
          <a:off x="304800" y="1143000"/>
          <a:ext cx="85344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5419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شیوع چاقی</a:t>
            </a:r>
            <a:endParaRPr lang="en-US"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4899603"/>
              </p:ext>
            </p:extLst>
          </p:nvPr>
        </p:nvGraphicFramePr>
        <p:xfrm>
          <a:off x="326573" y="1611086"/>
          <a:ext cx="45720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523067402"/>
              </p:ext>
            </p:extLst>
          </p:nvPr>
        </p:nvGraphicFramePr>
        <p:xfrm>
          <a:off x="5257799" y="1752600"/>
          <a:ext cx="3864429"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8560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شیوع اضافه وزن</a:t>
            </a:r>
            <a:endParaRPr lang="en-US" dirty="0">
              <a:cs typeface="B Titr" panose="00000700000000000000" pitchFamily="2" charset="-78"/>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0796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446</TotalTime>
  <Words>2314</Words>
  <Application>Microsoft Office PowerPoint</Application>
  <PresentationFormat>On-screen Show (4:3)</PresentationFormat>
  <Paragraphs>145</Paragraphs>
  <Slides>26</Slides>
  <Notes>0</Notes>
  <HiddenSlides>0</HiddenSlides>
  <MMClips>0</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1_Flow</vt:lpstr>
      <vt:lpstr>1_Office Theme</vt:lpstr>
      <vt:lpstr>4_Office Theme</vt:lpstr>
      <vt:lpstr>10_Office Theme</vt:lpstr>
      <vt:lpstr>2_Facet</vt:lpstr>
      <vt:lpstr>12_Office Theme</vt:lpstr>
      <vt:lpstr>PowerPoint Presentation</vt:lpstr>
      <vt:lpstr>PowerPoint Presentation</vt:lpstr>
      <vt:lpstr>اکسیر؟</vt:lpstr>
      <vt:lpstr> -چشم اندازVision</vt:lpstr>
      <vt:lpstr>شیوع کم تحرکی در استان(شهری- روستایی، مرد- زن)</vt:lpstr>
      <vt:lpstr>شیوع کم تحرکی</vt:lpstr>
      <vt:lpstr>شیوع چاقی</vt:lpstr>
      <vt:lpstr>شیوع چاقی</vt:lpstr>
      <vt:lpstr>شیوع اضافه وزن</vt:lpstr>
      <vt:lpstr>شاخص اضافه وزن</vt:lpstr>
      <vt:lpstr>PowerPoint Presentation</vt:lpstr>
      <vt:lpstr>تعريف فعاليت بدني و ورزش  </vt:lpstr>
      <vt:lpstr>اثرات مثبت فعالیت بدنی بر بدن </vt:lpstr>
      <vt:lpstr>اثرات مثبت فعالیت بدنی بر بدن </vt:lpstr>
      <vt:lpstr>اثرات مثبت فعالیت بدنی بر بدن</vt:lpstr>
      <vt:lpstr>اثرات مثبت فعالیت بدنی بر بدن</vt:lpstr>
      <vt:lpstr>انواع فعالیت بدنی </vt:lpstr>
      <vt:lpstr>روش ديگر، دسته‌بندی فعاليت بدنی به دو گروه هوازی و بی‌هوازی است: </vt:lpstr>
      <vt:lpstr>ميزان و شدت فعاليت بدني مناسب </vt:lpstr>
      <vt:lpstr>فعاليت بدني شديد در محيط كار </vt:lpstr>
      <vt:lpstr>فعاليت بدني با شدت متوسط در محيط كار </vt:lpstr>
      <vt:lpstr>علائم فعاليت بدني نامناسب </vt:lpstr>
      <vt:lpstr>مراحل يك جلسه ورزش يا فعالیت بدنی </vt:lpstr>
      <vt:lpstr>فعاليت بدنی مناسب در گروه‌های سنی مختلف </vt:lpstr>
      <vt:lpstr>پیشنهادات برای ارتقای فعالیت بدنی در جامعه</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علي قاسمي</dc:creator>
  <cp:lastModifiedBy>مهری سلمانی</cp:lastModifiedBy>
  <cp:revision>23</cp:revision>
  <dcterms:created xsi:type="dcterms:W3CDTF">2006-08-16T00:00:00Z</dcterms:created>
  <dcterms:modified xsi:type="dcterms:W3CDTF">2019-08-13T10:11:31Z</dcterms:modified>
</cp:coreProperties>
</file>